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35"/>
  </p:notesMasterIdLst>
  <p:handoutMasterIdLst>
    <p:handoutMasterId r:id="rId36"/>
  </p:handoutMasterIdLst>
  <p:sldIdLst>
    <p:sldId id="259" r:id="rId4"/>
    <p:sldId id="471" r:id="rId5"/>
    <p:sldId id="272" r:id="rId6"/>
    <p:sldId id="483" r:id="rId7"/>
    <p:sldId id="484" r:id="rId8"/>
    <p:sldId id="391" r:id="rId9"/>
    <p:sldId id="389" r:id="rId10"/>
    <p:sldId id="310" r:id="rId11"/>
    <p:sldId id="311" r:id="rId12"/>
    <p:sldId id="392" r:id="rId13"/>
    <p:sldId id="460" r:id="rId14"/>
    <p:sldId id="461" r:id="rId15"/>
    <p:sldId id="465" r:id="rId16"/>
    <p:sldId id="467" r:id="rId17"/>
    <p:sldId id="462" r:id="rId18"/>
    <p:sldId id="468" r:id="rId19"/>
    <p:sldId id="474" r:id="rId20"/>
    <p:sldId id="481" r:id="rId21"/>
    <p:sldId id="469" r:id="rId22"/>
    <p:sldId id="308" r:id="rId23"/>
    <p:sldId id="466" r:id="rId24"/>
    <p:sldId id="470" r:id="rId25"/>
    <p:sldId id="475" r:id="rId26"/>
    <p:sldId id="476" r:id="rId27"/>
    <p:sldId id="307" r:id="rId28"/>
    <p:sldId id="472" r:id="rId29"/>
    <p:sldId id="479" r:id="rId30"/>
    <p:sldId id="473" r:id="rId31"/>
    <p:sldId id="477" r:id="rId32"/>
    <p:sldId id="478" r:id="rId33"/>
    <p:sldId id="482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EF285-8AE2-40BF-8EF7-D64EEB1A6E5B}" v="24" dt="2023-05-29T17:29:32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8" autoAdjust="0"/>
    <p:restoredTop sz="86406"/>
  </p:normalViewPr>
  <p:slideViewPr>
    <p:cSldViewPr snapToGrid="0" showGuides="1">
      <p:cViewPr varScale="1">
        <p:scale>
          <a:sx n="64" d="100"/>
          <a:sy n="64" d="100"/>
        </p:scale>
        <p:origin x="1008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6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jzer, Robert de" userId="5e2f717f-466d-480b-8584-b573eeac6205" providerId="ADAL" clId="{8FFEF285-8AE2-40BF-8EF7-D64EEB1A6E5B}"/>
    <pc:docChg chg="undo custSel addSld delSld modSld sldOrd">
      <pc:chgData name="Keijzer, Robert de" userId="5e2f717f-466d-480b-8584-b573eeac6205" providerId="ADAL" clId="{8FFEF285-8AE2-40BF-8EF7-D64EEB1A6E5B}" dt="2023-05-29T18:57:19.774" v="371" actId="478"/>
      <pc:docMkLst>
        <pc:docMk/>
      </pc:docMkLst>
      <pc:sldChg chg="addSp delSp modSp mod">
        <pc:chgData name="Keijzer, Robert de" userId="5e2f717f-466d-480b-8584-b573eeac6205" providerId="ADAL" clId="{8FFEF285-8AE2-40BF-8EF7-D64EEB1A6E5B}" dt="2023-05-26T17:49:02.394" v="95" actId="20577"/>
        <pc:sldMkLst>
          <pc:docMk/>
          <pc:sldMk cId="748930153" sldId="259"/>
        </pc:sldMkLst>
        <pc:spChg chg="add del mod">
          <ac:chgData name="Keijzer, Robert de" userId="5e2f717f-466d-480b-8584-b573eeac6205" providerId="ADAL" clId="{8FFEF285-8AE2-40BF-8EF7-D64EEB1A6E5B}" dt="2023-05-26T17:47:21.750" v="19" actId="478"/>
          <ac:spMkLst>
            <pc:docMk/>
            <pc:sldMk cId="748930153" sldId="259"/>
            <ac:spMk id="4" creationId="{3445B424-310C-1440-017D-829281D43FFB}"/>
          </ac:spMkLst>
        </pc:spChg>
        <pc:spChg chg="mod">
          <ac:chgData name="Keijzer, Robert de" userId="5e2f717f-466d-480b-8584-b573eeac6205" providerId="ADAL" clId="{8FFEF285-8AE2-40BF-8EF7-D64EEB1A6E5B}" dt="2023-05-26T17:49:02.394" v="95" actId="20577"/>
          <ac:spMkLst>
            <pc:docMk/>
            <pc:sldMk cId="748930153" sldId="259"/>
            <ac:spMk id="5" creationId="{00000000-0000-0000-0000-000000000000}"/>
          </ac:spMkLst>
        </pc:spChg>
        <pc:spChg chg="mod">
          <ac:chgData name="Keijzer, Robert de" userId="5e2f717f-466d-480b-8584-b573eeac6205" providerId="ADAL" clId="{8FFEF285-8AE2-40BF-8EF7-D64EEB1A6E5B}" dt="2023-05-26T17:47:33.541" v="49" actId="20577"/>
          <ac:spMkLst>
            <pc:docMk/>
            <pc:sldMk cId="748930153" sldId="259"/>
            <ac:spMk id="6" creationId="{00000000-0000-0000-0000-000000000000}"/>
          </ac:spMkLst>
        </pc:spChg>
        <pc:spChg chg="mod">
          <ac:chgData name="Keijzer, Robert de" userId="5e2f717f-466d-480b-8584-b573eeac6205" providerId="ADAL" clId="{8FFEF285-8AE2-40BF-8EF7-D64EEB1A6E5B}" dt="2023-05-26T17:47:13.841" v="17"/>
          <ac:spMkLst>
            <pc:docMk/>
            <pc:sldMk cId="748930153" sldId="259"/>
            <ac:spMk id="10" creationId="{00000000-0000-0000-0000-000000000000}"/>
          </ac:spMkLst>
        </pc:spChg>
        <pc:spChg chg="del">
          <ac:chgData name="Keijzer, Robert de" userId="5e2f717f-466d-480b-8584-b573eeac6205" providerId="ADAL" clId="{8FFEF285-8AE2-40BF-8EF7-D64EEB1A6E5B}" dt="2023-05-26T17:47:17.792" v="18" actId="478"/>
          <ac:spMkLst>
            <pc:docMk/>
            <pc:sldMk cId="748930153" sldId="259"/>
            <ac:spMk id="11" creationId="{00000000-0000-0000-0000-000000000000}"/>
          </ac:spMkLst>
        </pc:spChg>
      </pc:sldChg>
      <pc:sldChg chg="modSp mod">
        <pc:chgData name="Keijzer, Robert de" userId="5e2f717f-466d-480b-8584-b573eeac6205" providerId="ADAL" clId="{8FFEF285-8AE2-40BF-8EF7-D64EEB1A6E5B}" dt="2023-05-26T15:01:00.678" v="16" actId="1076"/>
        <pc:sldMkLst>
          <pc:docMk/>
          <pc:sldMk cId="953133029" sldId="272"/>
        </pc:sldMkLst>
        <pc:spChg chg="mod">
          <ac:chgData name="Keijzer, Robert de" userId="5e2f717f-466d-480b-8584-b573eeac6205" providerId="ADAL" clId="{8FFEF285-8AE2-40BF-8EF7-D64EEB1A6E5B}" dt="2023-05-26T15:00:58.087" v="15"/>
          <ac:spMkLst>
            <pc:docMk/>
            <pc:sldMk cId="953133029" sldId="272"/>
            <ac:spMk id="5" creationId="{00000000-0000-0000-0000-000000000000}"/>
          </ac:spMkLst>
        </pc:spChg>
        <pc:cxnChg chg="mod">
          <ac:chgData name="Keijzer, Robert de" userId="5e2f717f-466d-480b-8584-b573eeac6205" providerId="ADAL" clId="{8FFEF285-8AE2-40BF-8EF7-D64EEB1A6E5B}" dt="2023-05-26T15:01:00.678" v="16" actId="1076"/>
          <ac:cxnSpMkLst>
            <pc:docMk/>
            <pc:sldMk cId="953133029" sldId="272"/>
            <ac:cxnSpMk id="8" creationId="{CFDD0178-8EB9-8328-CFCC-2FC65FC8E085}"/>
          </ac:cxnSpMkLst>
        </pc:cxnChg>
      </pc:sldChg>
      <pc:sldChg chg="addSp delSp modSp add mod delAnim modAnim">
        <pc:chgData name="Keijzer, Robert de" userId="5e2f717f-466d-480b-8584-b573eeac6205" providerId="ADAL" clId="{8FFEF285-8AE2-40BF-8EF7-D64EEB1A6E5B}" dt="2023-05-29T18:57:19.774" v="371" actId="478"/>
        <pc:sldMkLst>
          <pc:docMk/>
          <pc:sldMk cId="1040652982" sldId="471"/>
        </pc:sldMkLst>
        <pc:picChg chg="add mod">
          <ac:chgData name="Keijzer, Robert de" userId="5e2f717f-466d-480b-8584-b573eeac6205" providerId="ADAL" clId="{8FFEF285-8AE2-40BF-8EF7-D64EEB1A6E5B}" dt="2023-05-26T19:50:16.540" v="118" actId="1076"/>
          <ac:picMkLst>
            <pc:docMk/>
            <pc:sldMk cId="1040652982" sldId="471"/>
            <ac:picMk id="3" creationId="{08ADF43D-B6A2-9C21-CBA6-CD4F174E3F43}"/>
          </ac:picMkLst>
        </pc:picChg>
        <pc:picChg chg="add del mod">
          <ac:chgData name="Keijzer, Robert de" userId="5e2f717f-466d-480b-8584-b573eeac6205" providerId="ADAL" clId="{8FFEF285-8AE2-40BF-8EF7-D64EEB1A6E5B}" dt="2023-05-29T18:57:19.774" v="371" actId="478"/>
          <ac:picMkLst>
            <pc:docMk/>
            <pc:sldMk cId="1040652982" sldId="471"/>
            <ac:picMk id="6" creationId="{635FD404-5396-327B-0EF3-0ED1241D8A06}"/>
          </ac:picMkLst>
        </pc:picChg>
      </pc:sldChg>
      <pc:sldChg chg="addSp delSp modSp del mod ord">
        <pc:chgData name="Keijzer, Robert de" userId="5e2f717f-466d-480b-8584-b573eeac6205" providerId="ADAL" clId="{8FFEF285-8AE2-40BF-8EF7-D64EEB1A6E5B}" dt="2023-05-26T19:48:53.688" v="110" actId="47"/>
        <pc:sldMkLst>
          <pc:docMk/>
          <pc:sldMk cId="3144170514" sldId="480"/>
        </pc:sldMkLst>
        <pc:spChg chg="add del mod">
          <ac:chgData name="Keijzer, Robert de" userId="5e2f717f-466d-480b-8584-b573eeac6205" providerId="ADAL" clId="{8FFEF285-8AE2-40BF-8EF7-D64EEB1A6E5B}" dt="2023-05-26T19:47:25.407" v="103" actId="478"/>
          <ac:spMkLst>
            <pc:docMk/>
            <pc:sldMk cId="3144170514" sldId="480"/>
            <ac:spMk id="3" creationId="{E7EA69F8-472C-CFFD-B988-F1B6F9E55549}"/>
          </ac:spMkLst>
        </pc:spChg>
        <pc:spChg chg="del">
          <ac:chgData name="Keijzer, Robert de" userId="5e2f717f-466d-480b-8584-b573eeac6205" providerId="ADAL" clId="{8FFEF285-8AE2-40BF-8EF7-D64EEB1A6E5B}" dt="2023-05-26T19:47:23.571" v="102" actId="478"/>
          <ac:spMkLst>
            <pc:docMk/>
            <pc:sldMk cId="3144170514" sldId="480"/>
            <ac:spMk id="7" creationId="{00000000-0000-0000-0000-000000000000}"/>
          </ac:spMkLst>
        </pc:spChg>
        <pc:picChg chg="add">
          <ac:chgData name="Keijzer, Robert de" userId="5e2f717f-466d-480b-8584-b573eeac6205" providerId="ADAL" clId="{8FFEF285-8AE2-40BF-8EF7-D64EEB1A6E5B}" dt="2023-05-26T19:47:26.276" v="104" actId="22"/>
          <ac:picMkLst>
            <pc:docMk/>
            <pc:sldMk cId="3144170514" sldId="480"/>
            <ac:picMk id="8" creationId="{8C586FBC-6226-6FAD-B030-01D8632976BB}"/>
          </ac:picMkLst>
        </pc:picChg>
        <pc:picChg chg="del">
          <ac:chgData name="Keijzer, Robert de" userId="5e2f717f-466d-480b-8584-b573eeac6205" providerId="ADAL" clId="{8FFEF285-8AE2-40BF-8EF7-D64EEB1A6E5B}" dt="2023-05-26T19:47:20.605" v="101" actId="478"/>
          <ac:picMkLst>
            <pc:docMk/>
            <pc:sldMk cId="3144170514" sldId="480"/>
            <ac:picMk id="12" creationId="{DDD9048C-117F-7D7E-A065-7653148EDA25}"/>
          </ac:picMkLst>
        </pc:picChg>
      </pc:sldChg>
      <pc:sldChg chg="addSp modSp modAnim">
        <pc:chgData name="Keijzer, Robert de" userId="5e2f717f-466d-480b-8584-b573eeac6205" providerId="ADAL" clId="{8FFEF285-8AE2-40BF-8EF7-D64EEB1A6E5B}" dt="2023-05-26T20:01:31.973" v="132"/>
        <pc:sldMkLst>
          <pc:docMk/>
          <pc:sldMk cId="2080300461" sldId="481"/>
        </pc:sldMkLst>
        <pc:picChg chg="add mod">
          <ac:chgData name="Keijzer, Robert de" userId="5e2f717f-466d-480b-8584-b573eeac6205" providerId="ADAL" clId="{8FFEF285-8AE2-40BF-8EF7-D64EEB1A6E5B}" dt="2023-05-26T19:52:41.173" v="119"/>
          <ac:picMkLst>
            <pc:docMk/>
            <pc:sldMk cId="2080300461" sldId="481"/>
            <ac:picMk id="3" creationId="{A4E3E68D-D72A-9EDD-09B3-8B1E33B54834}"/>
          </ac:picMkLst>
        </pc:picChg>
      </pc:sldChg>
      <pc:sldChg chg="addSp modSp add modAnim">
        <pc:chgData name="Keijzer, Robert de" userId="5e2f717f-466d-480b-8584-b573eeac6205" providerId="ADAL" clId="{8FFEF285-8AE2-40BF-8EF7-D64EEB1A6E5B}" dt="2023-05-26T20:01:41.765" v="133"/>
        <pc:sldMkLst>
          <pc:docMk/>
          <pc:sldMk cId="3231044968" sldId="482"/>
        </pc:sldMkLst>
        <pc:picChg chg="add mod">
          <ac:chgData name="Keijzer, Robert de" userId="5e2f717f-466d-480b-8584-b573eeac6205" providerId="ADAL" clId="{8FFEF285-8AE2-40BF-8EF7-D64EEB1A6E5B}" dt="2023-05-26T19:52:44.633" v="120"/>
          <ac:picMkLst>
            <pc:docMk/>
            <pc:sldMk cId="3231044968" sldId="482"/>
            <ac:picMk id="3" creationId="{DE7F65A4-D7F0-F66C-8545-F9B28A0F6698}"/>
          </ac:picMkLst>
        </pc:picChg>
      </pc:sldChg>
      <pc:sldChg chg="add del">
        <pc:chgData name="Keijzer, Robert de" userId="5e2f717f-466d-480b-8584-b573eeac6205" providerId="ADAL" clId="{8FFEF285-8AE2-40BF-8EF7-D64EEB1A6E5B}" dt="2023-05-26T19:47:15.374" v="97" actId="2890"/>
        <pc:sldMkLst>
          <pc:docMk/>
          <pc:sldMk cId="331961785" sldId="483"/>
        </pc:sldMkLst>
      </pc:sldChg>
      <pc:sldChg chg="add">
        <pc:chgData name="Keijzer, Robert de" userId="5e2f717f-466d-480b-8584-b573eeac6205" providerId="ADAL" clId="{8FFEF285-8AE2-40BF-8EF7-D64EEB1A6E5B}" dt="2023-05-26T19:47:18.129" v="98" actId="2890"/>
        <pc:sldMkLst>
          <pc:docMk/>
          <pc:sldMk cId="1108144639" sldId="483"/>
        </pc:sldMkLst>
      </pc:sldChg>
      <pc:sldChg chg="addSp delSp modSp new add del mod modTransition">
        <pc:chgData name="Keijzer, Robert de" userId="5e2f717f-466d-480b-8584-b573eeac6205" providerId="ADAL" clId="{8FFEF285-8AE2-40BF-8EF7-D64EEB1A6E5B}" dt="2023-05-26T19:49:38.321" v="116" actId="47"/>
        <pc:sldMkLst>
          <pc:docMk/>
          <pc:sldMk cId="3381414679" sldId="484"/>
        </pc:sldMkLst>
        <pc:picChg chg="add del mod">
          <ac:chgData name="Keijzer, Robert de" userId="5e2f717f-466d-480b-8584-b573eeac6205" providerId="ADAL" clId="{8FFEF285-8AE2-40BF-8EF7-D64EEB1A6E5B}" dt="2023-05-26T19:48:57.899" v="114" actId="478"/>
          <ac:picMkLst>
            <pc:docMk/>
            <pc:sldMk cId="3381414679" sldId="484"/>
            <ac:picMk id="7" creationId="{9BFB04CA-1F96-F778-4403-22ED653BE3EF}"/>
          </ac:picMkLst>
        </pc:picChg>
      </pc:sldChg>
      <pc:sldChg chg="addSp delSp modSp new mod">
        <pc:chgData name="Keijzer, Robert de" userId="5e2f717f-466d-480b-8584-b573eeac6205" providerId="ADAL" clId="{8FFEF285-8AE2-40BF-8EF7-D64EEB1A6E5B}" dt="2023-05-29T17:30:46.030" v="370" actId="1076"/>
        <pc:sldMkLst>
          <pc:docMk/>
          <pc:sldMk cId="4068419697" sldId="484"/>
        </pc:sldMkLst>
        <pc:spChg chg="del mod">
          <ac:chgData name="Keijzer, Robert de" userId="5e2f717f-466d-480b-8584-b573eeac6205" providerId="ADAL" clId="{8FFEF285-8AE2-40BF-8EF7-D64EEB1A6E5B}" dt="2023-05-29T17:30:25.092" v="363" actId="478"/>
          <ac:spMkLst>
            <pc:docMk/>
            <pc:sldMk cId="4068419697" sldId="484"/>
            <ac:spMk id="2" creationId="{905226DE-F97D-D188-7768-F5F343DB6221}"/>
          </ac:spMkLst>
        </pc:spChg>
        <pc:spChg chg="mod">
          <ac:chgData name="Keijzer, Robert de" userId="5e2f717f-466d-480b-8584-b573eeac6205" providerId="ADAL" clId="{8FFEF285-8AE2-40BF-8EF7-D64EEB1A6E5B}" dt="2023-05-29T17:30:32.107" v="366" actId="1076"/>
          <ac:spMkLst>
            <pc:docMk/>
            <pc:sldMk cId="4068419697" sldId="484"/>
            <ac:spMk id="3" creationId="{DEF6D974-9729-DA2B-3160-8F88429861D7}"/>
          </ac:spMkLst>
        </pc:spChg>
        <pc:spChg chg="add mod">
          <ac:chgData name="Keijzer, Robert de" userId="5e2f717f-466d-480b-8584-b573eeac6205" providerId="ADAL" clId="{8FFEF285-8AE2-40BF-8EF7-D64EEB1A6E5B}" dt="2023-05-29T17:30:35.343" v="367" actId="1076"/>
          <ac:spMkLst>
            <pc:docMk/>
            <pc:sldMk cId="4068419697" sldId="484"/>
            <ac:spMk id="6" creationId="{0520A070-7C2D-217C-532C-E60CFA6539B2}"/>
          </ac:spMkLst>
        </pc:spChg>
        <pc:spChg chg="add mod">
          <ac:chgData name="Keijzer, Robert de" userId="5e2f717f-466d-480b-8584-b573eeac6205" providerId="ADAL" clId="{8FFEF285-8AE2-40BF-8EF7-D64EEB1A6E5B}" dt="2023-05-29T17:30:46.030" v="370" actId="1076"/>
          <ac:spMkLst>
            <pc:docMk/>
            <pc:sldMk cId="4068419697" sldId="484"/>
            <ac:spMk id="7" creationId="{4D31E5E6-5ECB-C0D4-F87B-4FC189EFEB61}"/>
          </ac:spMkLst>
        </pc:spChg>
        <pc:spChg chg="add del mod">
          <ac:chgData name="Keijzer, Robert de" userId="5e2f717f-466d-480b-8584-b573eeac6205" providerId="ADAL" clId="{8FFEF285-8AE2-40BF-8EF7-D64EEB1A6E5B}" dt="2023-05-29T17:30:29.350" v="365" actId="478"/>
          <ac:spMkLst>
            <pc:docMk/>
            <pc:sldMk cId="4068419697" sldId="484"/>
            <ac:spMk id="9" creationId="{7A73B8E8-B841-A7FD-DD2F-482B4148F7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0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694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6"/>
            <a:ext cx="2305879" cy="224676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88691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5025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79" y="1431306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chart by clicking on chart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C Variant 2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0"/>
          <a:stretch/>
        </p:blipFill>
        <p:spPr bwMode="auto">
          <a:xfrm>
            <a:off x="0" y="6323846"/>
            <a:ext cx="12192000" cy="5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 b="81630"/>
          <a:stretch/>
        </p:blipFill>
        <p:spPr bwMode="auto">
          <a:xfrm>
            <a:off x="0" y="11150"/>
            <a:ext cx="12192000" cy="73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82206" y="182604"/>
            <a:ext cx="9031116" cy="40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796278" y="6480878"/>
            <a:ext cx="5106433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449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A Variant 1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796278" y="6472939"/>
            <a:ext cx="5032093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21363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2886075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257801"/>
            <a:ext cx="12192000" cy="835025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2425150" y="892606"/>
            <a:ext cx="2305879" cy="209288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799" y="190380"/>
            <a:ext cx="10564284" cy="525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914930"/>
            <a:ext cx="10563616" cy="5140182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C0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34538"/>
            <a:ext cx="10563616" cy="5720575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FF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199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6099311" y="-1"/>
            <a:ext cx="6096000" cy="6092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914399"/>
            <a:ext cx="12192000" cy="1888067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696400"/>
            <a:ext cx="12192000" cy="41616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2451658" y="2694774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6" y="3692966"/>
            <a:ext cx="1714500" cy="9144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608876"/>
            <a:ext cx="10563616" cy="2483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318903" y="6273966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3250" y="6275592"/>
            <a:ext cx="801751" cy="468000"/>
          </a:xfrm>
        </p:spPr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810684" y="1431444"/>
            <a:ext cx="10566400" cy="19975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3657605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4645305"/>
            <a:ext cx="1714500" cy="9144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table by clicking on table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032001" y="0"/>
            <a:ext cx="16256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12799" y="725638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13467" y="1584000"/>
            <a:ext cx="10563616" cy="4507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318903" y="6363174"/>
            <a:ext cx="8971508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3250" y="6364800"/>
            <a:ext cx="801751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21" y="6170919"/>
            <a:ext cx="163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7" r:id="rId4"/>
    <p:sldLayoutId id="2147483669" r:id="rId5"/>
    <p:sldLayoutId id="2147483652" r:id="rId6"/>
    <p:sldLayoutId id="2147483661" r:id="rId7"/>
    <p:sldLayoutId id="2147483662" r:id="rId8"/>
    <p:sldLayoutId id="2147483663" r:id="rId9"/>
    <p:sldLayoutId id="2147483664" r:id="rId10"/>
    <p:sldLayoutId id="2147483666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600" kern="1200">
          <a:solidFill>
            <a:schemeClr val="bg2"/>
          </a:solidFill>
          <a:latin typeface="+mn-lt"/>
          <a:ea typeface="+mn-ea"/>
          <a:cs typeface="+mn-cs"/>
        </a:defRPr>
      </a:lvl2pPr>
      <a:lvl3pPr marL="270000" indent="-270000" algn="l" defTabSz="685800" rtl="0" eaLnBrk="1" latinLnBrk="0" hangingPunct="1">
        <a:lnSpc>
          <a:spcPts val="2400"/>
        </a:lnSpc>
        <a:spcBef>
          <a:spcPts val="55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2200" kern="1200">
          <a:solidFill>
            <a:schemeClr val="bg2"/>
          </a:solidFill>
          <a:latin typeface="+mn-lt"/>
          <a:ea typeface="+mn-ea"/>
          <a:cs typeface="+mn-cs"/>
        </a:defRPr>
      </a:lvl3pPr>
      <a:lvl4pPr marL="540000" indent="-270000" algn="l" defTabSz="685800" rtl="0" eaLnBrk="1" latinLnBrk="0" hangingPunct="1">
        <a:lnSpc>
          <a:spcPts val="22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810000" indent="-270000" algn="l" defTabSz="6858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8" userDrawn="1">
          <p15:clr>
            <a:srgbClr val="F26B43"/>
          </p15:clr>
        </p15:guide>
        <p15:guide id="2" pos="511" userDrawn="1">
          <p15:clr>
            <a:srgbClr val="F26B43"/>
          </p15:clr>
        </p15:guide>
        <p15:guide id="3" pos="7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3.mp4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1.png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360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0.pn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hyperlink" Target="https://drive.google.com/file/d/1aY12dfFeMaQKzmItcpAFBvQmjis3WXxr/view?usp=share_link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Robert de Keijzer, r.j.p.t.d.keijzer@tue.nl</a:t>
            </a:r>
          </a:p>
        </p:txBody>
      </p:sp>
      <p:pic>
        <p:nvPicPr>
          <p:cNvPr id="22" name="Tijdelijke aanduiding voor afbeelding 2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10937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Lecture 1: Introduction quantum computing</a:t>
            </a:r>
          </a:p>
        </p:txBody>
      </p:sp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Quantum computing in the noisy intermediate-scale quantum (NISQ) era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F07C01FA-8A69-81D5-F03F-DD73CB90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30" y="3768049"/>
            <a:ext cx="2653704" cy="265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10</a:t>
            </a:fld>
            <a:endParaRPr lang="en-GB"/>
          </a:p>
        </p:txBody>
      </p:sp>
      <p:pic>
        <p:nvPicPr>
          <p:cNvPr id="3" name="Picture 2" descr="Homology modeling - Wikipedia">
            <a:extLst>
              <a:ext uri="{FF2B5EF4-FFF2-40B4-BE49-F238E27FC236}">
                <a16:creationId xmlns:a16="http://schemas.microsoft.com/office/drawing/2014/main" id="{16D6F181-DA5B-4690-BCEE-A2BBCFFE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0" y="2655147"/>
            <a:ext cx="2726960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Study of Electromagnetic Corrections to QCD: Gauss Centre for  Supercomputing e.V.">
            <a:extLst>
              <a:ext uri="{FF2B5EF4-FFF2-40B4-BE49-F238E27FC236}">
                <a16:creationId xmlns:a16="http://schemas.microsoft.com/office/drawing/2014/main" id="{3B4DAAA2-8E08-4669-9300-26B571A8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74" y="2655147"/>
            <a:ext cx="2726961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2" name="Picture 8" descr="Rotating molecules as quantum magnets | Nature">
            <a:extLst>
              <a:ext uri="{FF2B5EF4-FFF2-40B4-BE49-F238E27FC236}">
                <a16:creationId xmlns:a16="http://schemas.microsoft.com/office/drawing/2014/main" id="{C527A5C3-681D-491C-AF09-46465D68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55147"/>
            <a:ext cx="3013708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F3615-D923-4B3E-8F98-85DA77845F78}"/>
              </a:ext>
            </a:extLst>
          </p:cNvPr>
          <p:cNvSpPr txBox="1"/>
          <p:nvPr/>
        </p:nvSpPr>
        <p:spPr>
          <a:xfrm>
            <a:off x="8104200" y="4768427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Proteins and medicines</a:t>
            </a:r>
            <a:endParaRPr lang="x-non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89C1-C8A7-40C6-B898-5E70E33305A8}"/>
              </a:ext>
            </a:extLst>
          </p:cNvPr>
          <p:cNvSpPr txBox="1"/>
          <p:nvPr/>
        </p:nvSpPr>
        <p:spPr>
          <a:xfrm>
            <a:off x="981573" y="4781538"/>
            <a:ext cx="272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materials</a:t>
            </a:r>
            <a:endParaRPr lang="x-non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2283A-7A77-4E9E-B923-7586D1015210}"/>
              </a:ext>
            </a:extLst>
          </p:cNvPr>
          <p:cNvSpPr txBox="1"/>
          <p:nvPr/>
        </p:nvSpPr>
        <p:spPr>
          <a:xfrm>
            <a:off x="4637869" y="4763475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field theories</a:t>
            </a:r>
            <a:endParaRPr lang="x-none" sz="2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B97D830-3287-4DFB-B5EF-F7181C4FA5F6}"/>
              </a:ext>
            </a:extLst>
          </p:cNvPr>
          <p:cNvSpPr txBox="1">
            <a:spLocks/>
          </p:cNvSpPr>
          <p:nvPr/>
        </p:nvSpPr>
        <p:spPr>
          <a:xfrm>
            <a:off x="990600" y="1285201"/>
            <a:ext cx="10515600" cy="5044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2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685800" rtl="0" eaLnBrk="1" latinLnBrk="0" hangingPunct="1">
              <a:lnSpc>
                <a:spcPts val="2400"/>
              </a:lnSpc>
              <a:spcBef>
                <a:spcPts val="550"/>
              </a:spcBef>
              <a:buClr>
                <a:srgbClr val="00B05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685800" rtl="0" eaLnBrk="1" latinLnBrk="0" hangingPunct="1">
              <a:lnSpc>
                <a:spcPts val="22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10000" indent="-270000" algn="l" defTabSz="6858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What can we get from quantum computers?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1147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11</a:t>
            </a:fld>
            <a:endParaRPr lang="en-GB"/>
          </a:p>
        </p:txBody>
      </p:sp>
      <p:pic>
        <p:nvPicPr>
          <p:cNvPr id="3" name="Picture 2" descr="Homology modeling - Wikipedia">
            <a:extLst>
              <a:ext uri="{FF2B5EF4-FFF2-40B4-BE49-F238E27FC236}">
                <a16:creationId xmlns:a16="http://schemas.microsoft.com/office/drawing/2014/main" id="{16D6F181-DA5B-4690-BCEE-A2BBCFFE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0" y="2655147"/>
            <a:ext cx="2726960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Study of Electromagnetic Corrections to QCD: Gauss Centre for  Supercomputing e.V.">
            <a:extLst>
              <a:ext uri="{FF2B5EF4-FFF2-40B4-BE49-F238E27FC236}">
                <a16:creationId xmlns:a16="http://schemas.microsoft.com/office/drawing/2014/main" id="{3B4DAAA2-8E08-4669-9300-26B571A8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74" y="2655147"/>
            <a:ext cx="2726961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2" name="Picture 8" descr="Rotating molecules as quantum magnets | Nature">
            <a:extLst>
              <a:ext uri="{FF2B5EF4-FFF2-40B4-BE49-F238E27FC236}">
                <a16:creationId xmlns:a16="http://schemas.microsoft.com/office/drawing/2014/main" id="{C527A5C3-681D-491C-AF09-46465D68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55147"/>
            <a:ext cx="3013708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F3615-D923-4B3E-8F98-85DA77845F78}"/>
              </a:ext>
            </a:extLst>
          </p:cNvPr>
          <p:cNvSpPr txBox="1"/>
          <p:nvPr/>
        </p:nvSpPr>
        <p:spPr>
          <a:xfrm>
            <a:off x="8104200" y="4766149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Proteins and medicines</a:t>
            </a:r>
            <a:endParaRPr lang="x-non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89C1-C8A7-40C6-B898-5E70E33305A8}"/>
              </a:ext>
            </a:extLst>
          </p:cNvPr>
          <p:cNvSpPr txBox="1"/>
          <p:nvPr/>
        </p:nvSpPr>
        <p:spPr>
          <a:xfrm>
            <a:off x="981573" y="4781538"/>
            <a:ext cx="272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materials</a:t>
            </a:r>
            <a:endParaRPr lang="x-non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2283A-7A77-4E9E-B923-7586D1015210}"/>
              </a:ext>
            </a:extLst>
          </p:cNvPr>
          <p:cNvSpPr txBox="1"/>
          <p:nvPr/>
        </p:nvSpPr>
        <p:spPr>
          <a:xfrm>
            <a:off x="4637869" y="4763475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field theories</a:t>
            </a:r>
            <a:endParaRPr lang="x-none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7762004" y="2265601"/>
            <a:ext cx="3379200" cy="3328871"/>
          </a:xfrm>
          <a:prstGeom prst="roundRect">
            <a:avLst/>
          </a:prstGeom>
          <a:noFill/>
          <a:ln w="38100">
            <a:solidFill>
              <a:srgbClr val="E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EE7341F-4840-4582-A618-207A4C3AE4A1}"/>
              </a:ext>
            </a:extLst>
          </p:cNvPr>
          <p:cNvSpPr txBox="1">
            <a:spLocks/>
          </p:cNvSpPr>
          <p:nvPr/>
        </p:nvSpPr>
        <p:spPr>
          <a:xfrm>
            <a:off x="990600" y="1285201"/>
            <a:ext cx="10515600" cy="5044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2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685800" rtl="0" eaLnBrk="1" latinLnBrk="0" hangingPunct="1">
              <a:lnSpc>
                <a:spcPts val="2400"/>
              </a:lnSpc>
              <a:spcBef>
                <a:spcPts val="550"/>
              </a:spcBef>
              <a:buClr>
                <a:srgbClr val="00B05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685800" rtl="0" eaLnBrk="1" latinLnBrk="0" hangingPunct="1">
              <a:lnSpc>
                <a:spcPts val="22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10000" indent="-270000" algn="l" defTabSz="6858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What can we get from quantum computers?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904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9A34F3-638E-40F2-884F-A9804FB298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1766" y="901419"/>
                <a:ext cx="4452057" cy="389661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Classical computers</a:t>
                </a: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Operate with bits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Single Value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Operations performed by logical gates such as AND</a:t>
                </a:r>
                <a:endParaRPr lang="x-non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9A34F3-638E-40F2-884F-A9804FB29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1766" y="901419"/>
                <a:ext cx="4452057" cy="3896611"/>
              </a:xfrm>
              <a:blipFill>
                <a:blip r:embed="rId2"/>
                <a:stretch>
                  <a:fillRect t="-5321" b="-391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12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175" y="793709"/>
                <a:ext cx="4452057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600" b="1" dirty="0"/>
                  <a:t>Quantum computers</a:t>
                </a:r>
              </a:p>
              <a:p>
                <a:pPr algn="ctr"/>
                <a:endParaRPr lang="en-US" sz="26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sz="2600" dirty="0">
                    <a:solidFill>
                      <a:schemeClr val="tx1"/>
                    </a:solidFill>
                  </a:rPr>
                  <a:t>Operate with qubits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600" dirty="0">
                    <a:solidFill>
                      <a:srgbClr val="C00000"/>
                    </a:solidFill>
                  </a:rPr>
                  <a:t>Superposition</a:t>
                </a:r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Operations performed by quantum gates such as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175" y="793709"/>
                <a:ext cx="4452057" cy="3896611"/>
              </a:xfrm>
              <a:prstGeom prst="rect">
                <a:avLst/>
              </a:prstGeom>
              <a:blipFill>
                <a:blip r:embed="rId3"/>
                <a:stretch>
                  <a:fillRect t="-2504" b="-305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65830" y="2577151"/>
                <a:ext cx="2576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30" y="2577151"/>
                <a:ext cx="2576749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56590" y="4740526"/>
                <a:ext cx="12418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|1〉</m:t>
                      </m:r>
                    </m:oMath>
                  </m:oMathPara>
                </a14:m>
                <a:endParaRPr lang="nl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90" y="4740526"/>
                <a:ext cx="1241808" cy="461665"/>
              </a:xfrm>
              <a:prstGeom prst="rect">
                <a:avLst/>
              </a:prstGeom>
              <a:blipFill>
                <a:blip r:embed="rId5"/>
                <a:stretch>
                  <a:fillRect r="-11275" b="-18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31338" y="5037331"/>
                <a:ext cx="718145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533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|1〉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endParaRPr lang="nl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38" y="5037331"/>
                <a:ext cx="718145" cy="820674"/>
              </a:xfrm>
              <a:prstGeom prst="rect">
                <a:avLst/>
              </a:prstGeom>
              <a:blipFill>
                <a:blip r:embed="rId6"/>
                <a:stretch>
                  <a:fillRect l="-847" r="-847" b="-148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0655867-D14D-4522-B2EE-FE5857A90C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937"/>
          <a:stretch/>
        </p:blipFill>
        <p:spPr>
          <a:xfrm>
            <a:off x="3031363" y="4761800"/>
            <a:ext cx="1872555" cy="863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593F39-060B-41CD-8647-4FE67288F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1867"/>
          <a:stretch/>
        </p:blipFill>
        <p:spPr>
          <a:xfrm>
            <a:off x="1021368" y="4851483"/>
            <a:ext cx="1872555" cy="7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I. 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13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1608" y="716311"/>
                <a:ext cx="4452057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600" b="1" dirty="0"/>
                  <a:t>Quantum computers</a:t>
                </a:r>
              </a:p>
              <a:p>
                <a:pPr algn="ctr"/>
                <a:endParaRPr lang="en-US" sz="2600" b="1" dirty="0"/>
              </a:p>
              <a:p>
                <a:pPr algn="ctr"/>
                <a:r>
                  <a:rPr lang="en-US" sz="2600" dirty="0"/>
                  <a:t>Operate with qubits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600" dirty="0">
                    <a:solidFill>
                      <a:srgbClr val="C00000"/>
                    </a:solidFill>
                  </a:rPr>
                  <a:t>Superposition</a:t>
                </a:r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Operations performed by quantum gates such as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08" y="716311"/>
                <a:ext cx="4452057" cy="3896611"/>
              </a:xfrm>
              <a:prstGeom prst="rect">
                <a:avLst/>
              </a:prstGeom>
              <a:blipFill>
                <a:blip r:embed="rId2"/>
                <a:stretch>
                  <a:fillRect t="-2504" b="-3036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65830" y="2577151"/>
                <a:ext cx="2576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30" y="2577151"/>
                <a:ext cx="2576749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89915" y="4692444"/>
                <a:ext cx="12418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|1〉</m:t>
                      </m:r>
                    </m:oMath>
                  </m:oMathPara>
                </a14:m>
                <a:endParaRPr lang="nl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15" y="4692444"/>
                <a:ext cx="1241808" cy="461665"/>
              </a:xfrm>
              <a:prstGeom prst="rect">
                <a:avLst/>
              </a:prstGeom>
              <a:blipFill>
                <a:blip r:embed="rId4"/>
                <a:stretch>
                  <a:fillRect r="-11275" b="-18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31338" y="5037331"/>
                <a:ext cx="718145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533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|1〉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</a:t>
                </a:r>
                <a:endParaRPr lang="nl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38" y="5037331"/>
                <a:ext cx="718145" cy="820674"/>
              </a:xfrm>
              <a:prstGeom prst="rect">
                <a:avLst/>
              </a:prstGeom>
              <a:blipFill>
                <a:blip r:embed="rId5"/>
                <a:stretch>
                  <a:fillRect l="-847" r="-847" b="-148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66569BC-36EB-451B-BEFA-7E99BC38F5C1}"/>
              </a:ext>
            </a:extLst>
          </p:cNvPr>
          <p:cNvSpPr/>
          <p:nvPr/>
        </p:nvSpPr>
        <p:spPr>
          <a:xfrm>
            <a:off x="1121864" y="2058805"/>
            <a:ext cx="6096000" cy="25549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67" dirty="0">
                <a:solidFill>
                  <a:srgbClr val="0070C0"/>
                </a:solidFill>
              </a:rPr>
              <a:t>Examples: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Electron spin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Superconducting charge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Photon polarization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Electronic levels in </a:t>
            </a:r>
          </a:p>
          <a:p>
            <a:pPr>
              <a:buClr>
                <a:srgbClr val="C00000"/>
              </a:buClr>
            </a:pPr>
            <a:r>
              <a:rPr lang="en-US" sz="2667" dirty="0">
                <a:solidFill>
                  <a:srgbClr val="C00000"/>
                </a:solidFill>
              </a:rPr>
              <a:t>      a Rydberg atom</a:t>
            </a:r>
          </a:p>
        </p:txBody>
      </p:sp>
    </p:spTree>
    <p:extLst>
      <p:ext uri="{BB962C8B-B14F-4D97-AF65-F5344CB8AC3E}">
        <p14:creationId xmlns:p14="http://schemas.microsoft.com/office/powerpoint/2010/main" val="7340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14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033" y="1536715"/>
                <a:ext cx="4452057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600" b="1" dirty="0"/>
                  <a:t>Quantum computers</a:t>
                </a:r>
              </a:p>
              <a:p>
                <a:pPr algn="ctr"/>
                <a:endParaRPr lang="en-US" sz="2600" b="1" dirty="0"/>
              </a:p>
              <a:p>
                <a:pPr algn="ctr"/>
                <a:r>
                  <a:rPr lang="en-US" sz="2600" dirty="0"/>
                  <a:t>Operate with qubits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600" b="0" dirty="0"/>
                  <a:t>Global </a:t>
                </a:r>
                <a:r>
                  <a:rPr lang="en-US" sz="2600" dirty="0"/>
                  <a:t>phase not observable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endParaRPr lang="en-US" sz="2600" b="0" dirty="0"/>
              </a:p>
              <a:p>
                <a:pPr algn="ctr"/>
                <a:endParaRPr lang="en-US" sz="2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|1⟩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Two angles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600" dirty="0"/>
                  <a:t> sphere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3" y="1536715"/>
                <a:ext cx="4452057" cy="3896611"/>
              </a:xfrm>
              <a:prstGeom prst="rect">
                <a:avLst/>
              </a:prstGeom>
              <a:blipFill>
                <a:blip r:embed="rId2"/>
                <a:stretch>
                  <a:fillRect l="-2326" t="-2504" b="-1752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54686" y="3308910"/>
                <a:ext cx="2576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86" y="3308910"/>
                <a:ext cx="257674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DD6834-96EA-4F02-A683-DAF2C796D57F}"/>
                  </a:ext>
                </a:extLst>
              </p:cNvPr>
              <p:cNvSpPr txBox="1"/>
              <p:nvPr/>
            </p:nvSpPr>
            <p:spPr>
              <a:xfrm>
                <a:off x="7411946" y="1347800"/>
                <a:ext cx="3224922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DD6834-96EA-4F02-A683-DAF2C796D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46" y="1347800"/>
                <a:ext cx="3224922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loch sphere - Wikipedia">
            <a:extLst>
              <a:ext uri="{FF2B5EF4-FFF2-40B4-BE49-F238E27FC236}">
                <a16:creationId xmlns:a16="http://schemas.microsoft.com/office/drawing/2014/main" id="{E0C3B144-9BA0-4CF9-A7EF-8FC1919B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41" y="2599375"/>
            <a:ext cx="3244934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18A3B-02BE-48DC-8B7A-51CECB3D0F89}"/>
              </a:ext>
            </a:extLst>
          </p:cNvPr>
          <p:cNvSpPr txBox="1"/>
          <p:nvPr/>
        </p:nvSpPr>
        <p:spPr>
          <a:xfrm>
            <a:off x="8134350" y="884509"/>
            <a:ext cx="314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Bloch Sphere</a:t>
            </a:r>
            <a:endParaRPr lang="en-NL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76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15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81" y="1742189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799" y="863246"/>
                <a:ext cx="4772077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600" b="1" dirty="0"/>
                  <a:t>Gates are unitary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r>
                  <a:rPr lang="en-US" sz="2600" b="1" dirty="0"/>
                  <a:t>matrices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sz="2600" b="1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Unitary property: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Most general gate form </a:t>
                </a:r>
              </a:p>
              <a:p>
                <a:pPr algn="ctr"/>
                <a:endParaRPr lang="en-US" sz="2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260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863246"/>
                <a:ext cx="4772077" cy="3896611"/>
              </a:xfrm>
              <a:prstGeom prst="rect">
                <a:avLst/>
              </a:prstGeom>
              <a:blipFill>
                <a:blip r:embed="rId4"/>
                <a:stretch>
                  <a:fillRect l="-2937" t="-2504" b="-234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xgate">
            <a:hlinkClick r:id="" action="ppaction://media"/>
            <a:extLst>
              <a:ext uri="{FF2B5EF4-FFF2-40B4-BE49-F238E27FC236}">
                <a16:creationId xmlns:a16="http://schemas.microsoft.com/office/drawing/2014/main" id="{41C1593F-82C1-475F-A16E-BA52DC520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5238" y="2145687"/>
            <a:ext cx="3175000" cy="317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109313-92D6-454E-A2F0-5E0BA28B0B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4251"/>
          <a:stretch/>
        </p:blipFill>
        <p:spPr>
          <a:xfrm>
            <a:off x="6728181" y="3242649"/>
            <a:ext cx="990877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Single qubit 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16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81" y="1742189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p:pic>
        <p:nvPicPr>
          <p:cNvPr id="6" name="xyhgate">
            <a:hlinkClick r:id="" action="ppaction://media"/>
            <a:extLst>
              <a:ext uri="{FF2B5EF4-FFF2-40B4-BE49-F238E27FC236}">
                <a16:creationId xmlns:a16="http://schemas.microsoft.com/office/drawing/2014/main" id="{F9D77E98-DDF1-4014-97A5-62ED13764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3147" y="3378262"/>
            <a:ext cx="2602140" cy="2602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44ED0C-2414-451F-A369-5BD840B11C94}"/>
                  </a:ext>
                </a:extLst>
              </p:cNvPr>
              <p:cNvSpPr txBox="1"/>
              <p:nvPr/>
            </p:nvSpPr>
            <p:spPr>
              <a:xfrm>
                <a:off x="362734" y="1080938"/>
                <a:ext cx="6096000" cy="98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44ED0C-2414-451F-A369-5BD840B1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4" y="1080938"/>
                <a:ext cx="6096000" cy="982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281D77-CCBD-4563-9489-64F2D64F8588}"/>
                  </a:ext>
                </a:extLst>
              </p:cNvPr>
              <p:cNvSpPr txBox="1"/>
              <p:nvPr/>
            </p:nvSpPr>
            <p:spPr>
              <a:xfrm>
                <a:off x="-95251" y="3840801"/>
                <a:ext cx="8067675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XYH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281D77-CCBD-4563-9489-64F2D64F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51" y="3840801"/>
                <a:ext cx="8067675" cy="810799"/>
              </a:xfrm>
              <a:prstGeom prst="rect">
                <a:avLst/>
              </a:prstGeom>
              <a:blipFill>
                <a:blip r:embed="rId8"/>
                <a:stretch>
                  <a:fillRect b="-37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87C6270-A3FD-4413-B84A-065B27A6FBF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2966" y="4854807"/>
            <a:ext cx="2771775" cy="981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AFE66-B1DF-4D1C-8E9A-E119A24E2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553" r="4691"/>
          <a:stretch/>
        </p:blipFill>
        <p:spPr>
          <a:xfrm>
            <a:off x="5350691" y="975762"/>
            <a:ext cx="907931" cy="981075"/>
          </a:xfrm>
          <a:prstGeom prst="rect">
            <a:avLst/>
          </a:prstGeom>
        </p:spPr>
      </p:pic>
      <p:pic>
        <p:nvPicPr>
          <p:cNvPr id="16" name="hgate">
            <a:hlinkClick r:id="" action="ppaction://media"/>
            <a:extLst>
              <a:ext uri="{FF2B5EF4-FFF2-40B4-BE49-F238E27FC236}">
                <a16:creationId xmlns:a16="http://schemas.microsoft.com/office/drawing/2014/main" id="{28A4D834-B324-4D8C-BF9C-234E8AAF73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3146" y="716310"/>
            <a:ext cx="2602139" cy="260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46C1C-54C8-43D2-8A20-262FFB571C5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63" y="1898324"/>
            <a:ext cx="8124769" cy="1085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877C2C-D14B-4369-9BB4-99FC5F58D975}"/>
              </a:ext>
            </a:extLst>
          </p:cNvPr>
          <p:cNvSpPr txBox="1"/>
          <p:nvPr/>
        </p:nvSpPr>
        <p:spPr>
          <a:xfrm>
            <a:off x="2036114" y="2910008"/>
            <a:ext cx="469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used as orthogonal basis</a:t>
            </a:r>
            <a:endParaRPr lang="en-NL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32F74-2F48-480D-AD53-B937FF77FF89}"/>
              </a:ext>
            </a:extLst>
          </p:cNvPr>
          <p:cNvCxnSpPr/>
          <p:nvPr/>
        </p:nvCxnSpPr>
        <p:spPr>
          <a:xfrm>
            <a:off x="-19064" y="611810"/>
            <a:ext cx="12211064" cy="10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2BD2B6-4000-4E83-8A90-E38AEE3464CC}"/>
              </a:ext>
            </a:extLst>
          </p:cNvPr>
          <p:cNvCxnSpPr/>
          <p:nvPr/>
        </p:nvCxnSpPr>
        <p:spPr>
          <a:xfrm>
            <a:off x="64572" y="3295708"/>
            <a:ext cx="12211064" cy="10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158895-96F8-49DE-B5E6-5417DB59215A}"/>
              </a:ext>
            </a:extLst>
          </p:cNvPr>
          <p:cNvSpPr txBox="1"/>
          <p:nvPr/>
        </p:nvSpPr>
        <p:spPr>
          <a:xfrm>
            <a:off x="6396536" y="1028583"/>
            <a:ext cx="268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Create superposition</a:t>
            </a:r>
            <a:endParaRPr lang="en-NL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C485-C4A4-4911-B109-E3947E2A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single qubit gates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36C72-D96F-4864-AF50-7805EA2C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EDDCC-64D7-47BE-A40A-136DBDB7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4999E-74A3-438C-9839-21F7CF7A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15"/>
          <a:stretch/>
        </p:blipFill>
        <p:spPr>
          <a:xfrm>
            <a:off x="812799" y="838200"/>
            <a:ext cx="6453497" cy="525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2DCE8-CA69-482E-BC98-80AC7AFD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825" y="1985962"/>
            <a:ext cx="5210175" cy="3381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62659-CE65-47DE-88B8-ECFB5EE07FC6}"/>
              </a:ext>
            </a:extLst>
          </p:cNvPr>
          <p:cNvSpPr txBox="1"/>
          <p:nvPr/>
        </p:nvSpPr>
        <p:spPr>
          <a:xfrm>
            <a:off x="7915275" y="1076325"/>
            <a:ext cx="355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Single qubit rotations</a:t>
            </a:r>
            <a:endParaRPr lang="en-NL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A4E3E68D-D72A-9EDD-09B3-8B1E33B548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Measuring qubit state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43B938-1689-48F6-A2AF-E30CB0A139DC}"/>
                  </a:ext>
                </a:extLst>
              </p:cNvPr>
              <p:cNvSpPr txBox="1"/>
              <p:nvPr/>
            </p:nvSpPr>
            <p:spPr>
              <a:xfrm>
                <a:off x="0" y="1482949"/>
                <a:ext cx="7067550" cy="4895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43B938-1689-48F6-A2AF-E30CB0A13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2949"/>
                <a:ext cx="7067550" cy="4895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Bloch sphere - Wikipedia">
            <a:extLst>
              <a:ext uri="{FF2B5EF4-FFF2-40B4-BE49-F238E27FC236}">
                <a16:creationId xmlns:a16="http://schemas.microsoft.com/office/drawing/2014/main" id="{2A0423B6-342A-4CAD-8E69-B90450B3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8" y="980485"/>
            <a:ext cx="3244934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D4053E-78D6-4920-A31F-93019A38EE96}"/>
                  </a:ext>
                </a:extLst>
              </p:cNvPr>
              <p:cNvSpPr txBox="1"/>
              <p:nvPr/>
            </p:nvSpPr>
            <p:spPr>
              <a:xfrm>
                <a:off x="8439150" y="3273323"/>
                <a:ext cx="1381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D4053E-78D6-4920-A31F-93019A38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0" y="3273323"/>
                <a:ext cx="138112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4849C-A116-4867-9431-654CCDEBBC77}"/>
                  </a:ext>
                </a:extLst>
              </p:cNvPr>
              <p:cNvSpPr txBox="1"/>
              <p:nvPr/>
            </p:nvSpPr>
            <p:spPr>
              <a:xfrm>
                <a:off x="9277350" y="2175787"/>
                <a:ext cx="133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4849C-A116-4867-9431-654CCDEB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350" y="2175787"/>
                <a:ext cx="13398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A17B9548-7734-4FEC-AD9F-470D85628FE2}"/>
              </a:ext>
            </a:extLst>
          </p:cNvPr>
          <p:cNvSpPr/>
          <p:nvPr/>
        </p:nvSpPr>
        <p:spPr>
          <a:xfrm>
            <a:off x="8832850" y="3149238"/>
            <a:ext cx="98425" cy="920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0A2131-D7FA-49D2-BE83-97C8F55201E4}"/>
              </a:ext>
            </a:extLst>
          </p:cNvPr>
          <p:cNvSpPr/>
          <p:nvPr/>
        </p:nvSpPr>
        <p:spPr>
          <a:xfrm>
            <a:off x="9575800" y="2484616"/>
            <a:ext cx="98425" cy="920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4B06E6-DEB0-4C92-A8B3-00CF350A6687}"/>
              </a:ext>
            </a:extLst>
          </p:cNvPr>
          <p:cNvSpPr txBox="1"/>
          <p:nvPr/>
        </p:nvSpPr>
        <p:spPr>
          <a:xfrm>
            <a:off x="8039100" y="4953029"/>
            <a:ext cx="546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Shows the non classical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behaviour</a:t>
            </a:r>
            <a:r>
              <a:rPr lang="en-US" sz="2000" dirty="0">
                <a:solidFill>
                  <a:srgbClr val="C00000"/>
                </a:solidFill>
              </a:rPr>
              <a:t> of the qubit!!</a:t>
            </a:r>
            <a:endParaRPr lang="en-NL" sz="2000" dirty="0">
              <a:solidFill>
                <a:srgbClr val="C00000"/>
              </a:solidFill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F3C61620-5E1C-46F8-BC68-39164FB6761F}"/>
              </a:ext>
            </a:extLst>
          </p:cNvPr>
          <p:cNvSpPr/>
          <p:nvPr/>
        </p:nvSpPr>
        <p:spPr>
          <a:xfrm>
            <a:off x="7629525" y="4733925"/>
            <a:ext cx="3819525" cy="1143590"/>
          </a:xfrm>
          <a:prstGeom prst="cloud">
            <a:avLst/>
          </a:prstGeom>
          <a:noFill/>
          <a:ln w="38100">
            <a:extLst>
              <a:ext uri="{C807C97D-BFC1-408E-A445-0C87EB9F89A2}">
                <ask:lineSketchStyleProps xmlns:ask="http://schemas.microsoft.com/office/drawing/2018/sketchyshapes" sd="2019562343">
                  <a:custGeom>
                    <a:avLst/>
                    <a:gdLst>
                      <a:gd name="connsiteX0" fmla="*/ 344818 w 3819525"/>
                      <a:gd name="connsiteY0" fmla="*/ 380402 h 1143590"/>
                      <a:gd name="connsiteX1" fmla="*/ 497157 w 3819525"/>
                      <a:gd name="connsiteY1" fmla="*/ 182842 h 1143590"/>
                      <a:gd name="connsiteX2" fmla="*/ 1238251 w 3819525"/>
                      <a:gd name="connsiteY2" fmla="*/ 137707 h 1143590"/>
                      <a:gd name="connsiteX3" fmla="*/ 1985445 w 3819525"/>
                      <a:gd name="connsiteY3" fmla="*/ 90851 h 1143590"/>
                      <a:gd name="connsiteX4" fmla="*/ 2276596 w 3819525"/>
                      <a:gd name="connsiteY4" fmla="*/ 5294 h 1143590"/>
                      <a:gd name="connsiteX5" fmla="*/ 2637682 w 3819525"/>
                      <a:gd name="connsiteY5" fmla="*/ 65677 h 1143590"/>
                      <a:gd name="connsiteX6" fmla="*/ 3135458 w 3819525"/>
                      <a:gd name="connsiteY6" fmla="*/ 18265 h 1143590"/>
                      <a:gd name="connsiteX7" fmla="*/ 3387883 w 3819525"/>
                      <a:gd name="connsiteY7" fmla="*/ 147607 h 1143590"/>
                      <a:gd name="connsiteX8" fmla="*/ 3711835 w 3819525"/>
                      <a:gd name="connsiteY8" fmla="*/ 273138 h 1143590"/>
                      <a:gd name="connsiteX9" fmla="*/ 3697335 w 3819525"/>
                      <a:gd name="connsiteY9" fmla="*/ 409256 h 1143590"/>
                      <a:gd name="connsiteX10" fmla="*/ 3803256 w 3819525"/>
                      <a:gd name="connsiteY10" fmla="*/ 617379 h 1143590"/>
                      <a:gd name="connsiteX11" fmla="*/ 3307072 w 3819525"/>
                      <a:gd name="connsiteY11" fmla="*/ 799560 h 1143590"/>
                      <a:gd name="connsiteX12" fmla="*/ 3129446 w 3819525"/>
                      <a:gd name="connsiteY12" fmla="*/ 955665 h 1143590"/>
                      <a:gd name="connsiteX13" fmla="*/ 2524688 w 3819525"/>
                      <a:gd name="connsiteY13" fmla="*/ 974566 h 1143590"/>
                      <a:gd name="connsiteX14" fmla="*/ 2092516 w 3819525"/>
                      <a:gd name="connsiteY14" fmla="*/ 1141101 h 1143590"/>
                      <a:gd name="connsiteX15" fmla="*/ 1457078 w 3819525"/>
                      <a:gd name="connsiteY15" fmla="*/ 1039449 h 1143590"/>
                      <a:gd name="connsiteX16" fmla="*/ 513160 w 3819525"/>
                      <a:gd name="connsiteY16" fmla="*/ 939014 h 1143590"/>
                      <a:gd name="connsiteX17" fmla="*/ 98140 w 3819525"/>
                      <a:gd name="connsiteY17" fmla="*/ 827249 h 1143590"/>
                      <a:gd name="connsiteX18" fmla="*/ 186820 w 3819525"/>
                      <a:gd name="connsiteY18" fmla="*/ 676385 h 1143590"/>
                      <a:gd name="connsiteX19" fmla="*/ -443 w 3819525"/>
                      <a:gd name="connsiteY19" fmla="*/ 521604 h 1143590"/>
                      <a:gd name="connsiteX20" fmla="*/ 341546 w 3819525"/>
                      <a:gd name="connsiteY20" fmla="*/ 384029 h 1143590"/>
                      <a:gd name="connsiteX21" fmla="*/ 344818 w 3819525"/>
                      <a:gd name="connsiteY21" fmla="*/ 380402 h 1143590"/>
                      <a:gd name="connsiteX0" fmla="*/ 414931 w 3819525"/>
                      <a:gd name="connsiteY0" fmla="*/ 692957 h 1143590"/>
                      <a:gd name="connsiteX1" fmla="*/ 190976 w 3819525"/>
                      <a:gd name="connsiteY1" fmla="*/ 671859 h 1143590"/>
                      <a:gd name="connsiteX2" fmla="*/ 612538 w 3819525"/>
                      <a:gd name="connsiteY2" fmla="*/ 923846 h 1143590"/>
                      <a:gd name="connsiteX3" fmla="*/ 514574 w 3819525"/>
                      <a:gd name="connsiteY3" fmla="*/ 933931 h 1143590"/>
                      <a:gd name="connsiteX4" fmla="*/ 1456901 w 3819525"/>
                      <a:gd name="connsiteY4" fmla="*/ 1034790 h 1143590"/>
                      <a:gd name="connsiteX5" fmla="*/ 1397840 w 3819525"/>
                      <a:gd name="connsiteY5" fmla="*/ 988728 h 1143590"/>
                      <a:gd name="connsiteX6" fmla="*/ 2548737 w 3819525"/>
                      <a:gd name="connsiteY6" fmla="*/ 919928 h 1143590"/>
                      <a:gd name="connsiteX7" fmla="*/ 2525130 w 3819525"/>
                      <a:gd name="connsiteY7" fmla="*/ 970463 h 1143590"/>
                      <a:gd name="connsiteX8" fmla="*/ 3017513 w 3819525"/>
                      <a:gd name="connsiteY8" fmla="*/ 607638 h 1143590"/>
                      <a:gd name="connsiteX9" fmla="*/ 3304950 w 3819525"/>
                      <a:gd name="connsiteY9" fmla="*/ 796542 h 1143590"/>
                      <a:gd name="connsiteX10" fmla="*/ 3695567 w 3819525"/>
                      <a:gd name="connsiteY10" fmla="*/ 406450 h 1143590"/>
                      <a:gd name="connsiteX11" fmla="*/ 3567542 w 3819525"/>
                      <a:gd name="connsiteY11" fmla="*/ 477289 h 1143590"/>
                      <a:gd name="connsiteX12" fmla="*/ 3388413 w 3819525"/>
                      <a:gd name="connsiteY12" fmla="*/ 143637 h 1143590"/>
                      <a:gd name="connsiteX13" fmla="*/ 3395133 w 3819525"/>
                      <a:gd name="connsiteY13" fmla="*/ 177097 h 1143590"/>
                      <a:gd name="connsiteX14" fmla="*/ 2570929 w 3819525"/>
                      <a:gd name="connsiteY14" fmla="*/ 104617 h 1143590"/>
                      <a:gd name="connsiteX15" fmla="*/ 2636533 w 3819525"/>
                      <a:gd name="connsiteY15" fmla="*/ 61944 h 1143590"/>
                      <a:gd name="connsiteX16" fmla="*/ 1957594 w 3819525"/>
                      <a:gd name="connsiteY16" fmla="*/ 124947 h 1143590"/>
                      <a:gd name="connsiteX17" fmla="*/ 1989335 w 3819525"/>
                      <a:gd name="connsiteY17" fmla="*/ 88151 h 1143590"/>
                      <a:gd name="connsiteX18" fmla="*/ 1237809 w 3819525"/>
                      <a:gd name="connsiteY18" fmla="*/ 137442 h 1143590"/>
                      <a:gd name="connsiteX19" fmla="*/ 1352748 w 3819525"/>
                      <a:gd name="connsiteY19" fmla="*/ 173126 h 1143590"/>
                      <a:gd name="connsiteX20" fmla="*/ 364888 w 3819525"/>
                      <a:gd name="connsiteY20" fmla="*/ 417966 h 1143590"/>
                      <a:gd name="connsiteX21" fmla="*/ 344818 w 3819525"/>
                      <a:gd name="connsiteY21" fmla="*/ 380402 h 1143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19525" h="1143590" extrusionOk="0">
                        <a:moveTo>
                          <a:pt x="344818" y="380402"/>
                        </a:moveTo>
                        <a:cubicBezTo>
                          <a:pt x="313545" y="308961"/>
                          <a:pt x="364929" y="236207"/>
                          <a:pt x="497157" y="182842"/>
                        </a:cubicBezTo>
                        <a:cubicBezTo>
                          <a:pt x="635167" y="76415"/>
                          <a:pt x="1008727" y="75401"/>
                          <a:pt x="1238251" y="137707"/>
                        </a:cubicBezTo>
                        <a:cubicBezTo>
                          <a:pt x="1398944" y="61749"/>
                          <a:pt x="1744973" y="-16591"/>
                          <a:pt x="1985445" y="90851"/>
                        </a:cubicBezTo>
                        <a:cubicBezTo>
                          <a:pt x="2045484" y="30908"/>
                          <a:pt x="2125654" y="5214"/>
                          <a:pt x="2276596" y="5294"/>
                        </a:cubicBezTo>
                        <a:cubicBezTo>
                          <a:pt x="2409137" y="-4547"/>
                          <a:pt x="2549645" y="5906"/>
                          <a:pt x="2637682" y="65677"/>
                        </a:cubicBezTo>
                        <a:cubicBezTo>
                          <a:pt x="2764089" y="9103"/>
                          <a:pt x="2946796" y="-4544"/>
                          <a:pt x="3135458" y="18265"/>
                        </a:cubicBezTo>
                        <a:cubicBezTo>
                          <a:pt x="3270902" y="40341"/>
                          <a:pt x="3363791" y="91163"/>
                          <a:pt x="3387883" y="147607"/>
                        </a:cubicBezTo>
                        <a:cubicBezTo>
                          <a:pt x="3534977" y="152394"/>
                          <a:pt x="3674459" y="209097"/>
                          <a:pt x="3711835" y="273138"/>
                        </a:cubicBezTo>
                        <a:cubicBezTo>
                          <a:pt x="3759729" y="319917"/>
                          <a:pt x="3753896" y="364710"/>
                          <a:pt x="3697335" y="409256"/>
                        </a:cubicBezTo>
                        <a:cubicBezTo>
                          <a:pt x="3806615" y="467415"/>
                          <a:pt x="3844871" y="543851"/>
                          <a:pt x="3803256" y="617379"/>
                        </a:cubicBezTo>
                        <a:cubicBezTo>
                          <a:pt x="3736269" y="737774"/>
                          <a:pt x="3507675" y="750259"/>
                          <a:pt x="3307072" y="799560"/>
                        </a:cubicBezTo>
                        <a:cubicBezTo>
                          <a:pt x="3322941" y="871168"/>
                          <a:pt x="3236212" y="917603"/>
                          <a:pt x="3129446" y="955665"/>
                        </a:cubicBezTo>
                        <a:cubicBezTo>
                          <a:pt x="2941245" y="968456"/>
                          <a:pt x="2722671" y="1013477"/>
                          <a:pt x="2524688" y="974566"/>
                        </a:cubicBezTo>
                        <a:cubicBezTo>
                          <a:pt x="2468130" y="1051712"/>
                          <a:pt x="2254979" y="1102873"/>
                          <a:pt x="2092516" y="1141101"/>
                        </a:cubicBezTo>
                        <a:cubicBezTo>
                          <a:pt x="1873547" y="1149333"/>
                          <a:pt x="1594847" y="1108497"/>
                          <a:pt x="1457078" y="1039449"/>
                        </a:cubicBezTo>
                        <a:cubicBezTo>
                          <a:pt x="1146759" y="1180184"/>
                          <a:pt x="648024" y="1072691"/>
                          <a:pt x="513160" y="939014"/>
                        </a:cubicBezTo>
                        <a:cubicBezTo>
                          <a:pt x="313797" y="942639"/>
                          <a:pt x="138215" y="914904"/>
                          <a:pt x="98140" y="827249"/>
                        </a:cubicBezTo>
                        <a:cubicBezTo>
                          <a:pt x="58056" y="773235"/>
                          <a:pt x="108193" y="717981"/>
                          <a:pt x="186820" y="676385"/>
                        </a:cubicBezTo>
                        <a:cubicBezTo>
                          <a:pt x="46538" y="637734"/>
                          <a:pt x="-3394" y="592720"/>
                          <a:pt x="-443" y="521604"/>
                        </a:cubicBezTo>
                        <a:cubicBezTo>
                          <a:pt x="38247" y="458440"/>
                          <a:pt x="178709" y="352209"/>
                          <a:pt x="341546" y="384029"/>
                        </a:cubicBezTo>
                        <a:cubicBezTo>
                          <a:pt x="342877" y="382637"/>
                          <a:pt x="343636" y="381723"/>
                          <a:pt x="344818" y="380402"/>
                        </a:cubicBezTo>
                        <a:close/>
                      </a:path>
                      <a:path w="3819525" h="1143590" fill="none" extrusionOk="0">
                        <a:moveTo>
                          <a:pt x="414931" y="692957"/>
                        </a:moveTo>
                        <a:cubicBezTo>
                          <a:pt x="338687" y="708082"/>
                          <a:pt x="278864" y="687158"/>
                          <a:pt x="190976" y="671859"/>
                        </a:cubicBezTo>
                        <a:moveTo>
                          <a:pt x="612538" y="923846"/>
                        </a:moveTo>
                        <a:cubicBezTo>
                          <a:pt x="585104" y="920889"/>
                          <a:pt x="551318" y="933103"/>
                          <a:pt x="514574" y="933931"/>
                        </a:cubicBezTo>
                        <a:moveTo>
                          <a:pt x="1456901" y="1034790"/>
                        </a:moveTo>
                        <a:cubicBezTo>
                          <a:pt x="1432170" y="1015953"/>
                          <a:pt x="1409000" y="1003462"/>
                          <a:pt x="1397840" y="988728"/>
                        </a:cubicBezTo>
                        <a:moveTo>
                          <a:pt x="2548737" y="919928"/>
                        </a:moveTo>
                        <a:cubicBezTo>
                          <a:pt x="2547205" y="936609"/>
                          <a:pt x="2536267" y="953461"/>
                          <a:pt x="2525130" y="970463"/>
                        </a:cubicBezTo>
                        <a:moveTo>
                          <a:pt x="3017513" y="607638"/>
                        </a:moveTo>
                        <a:cubicBezTo>
                          <a:pt x="3203728" y="638042"/>
                          <a:pt x="3284539" y="725774"/>
                          <a:pt x="3304950" y="796542"/>
                        </a:cubicBezTo>
                        <a:moveTo>
                          <a:pt x="3695567" y="406450"/>
                        </a:moveTo>
                        <a:cubicBezTo>
                          <a:pt x="3660252" y="432452"/>
                          <a:pt x="3614894" y="466180"/>
                          <a:pt x="3567542" y="477289"/>
                        </a:cubicBezTo>
                        <a:moveTo>
                          <a:pt x="3388413" y="143637"/>
                        </a:moveTo>
                        <a:cubicBezTo>
                          <a:pt x="3392759" y="151678"/>
                          <a:pt x="3397442" y="166098"/>
                          <a:pt x="3395133" y="177097"/>
                        </a:cubicBezTo>
                        <a:moveTo>
                          <a:pt x="2570929" y="104617"/>
                        </a:moveTo>
                        <a:cubicBezTo>
                          <a:pt x="2587658" y="88275"/>
                          <a:pt x="2614537" y="78437"/>
                          <a:pt x="2636533" y="61944"/>
                        </a:cubicBezTo>
                        <a:moveTo>
                          <a:pt x="1957594" y="124947"/>
                        </a:moveTo>
                        <a:cubicBezTo>
                          <a:pt x="1964859" y="114915"/>
                          <a:pt x="1977922" y="99046"/>
                          <a:pt x="1989335" y="88151"/>
                        </a:cubicBezTo>
                        <a:moveTo>
                          <a:pt x="1237809" y="137442"/>
                        </a:moveTo>
                        <a:cubicBezTo>
                          <a:pt x="1272207" y="147745"/>
                          <a:pt x="1319149" y="154198"/>
                          <a:pt x="1352748" y="173126"/>
                        </a:cubicBezTo>
                        <a:moveTo>
                          <a:pt x="364888" y="417966"/>
                        </a:moveTo>
                        <a:cubicBezTo>
                          <a:pt x="356172" y="405242"/>
                          <a:pt x="346268" y="395515"/>
                          <a:pt x="344818" y="3804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70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Hybrid Quantum Computing using Atoms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DEA16-99E0-41F8-872B-F79C0EA63406}"/>
              </a:ext>
            </a:extLst>
          </p:cNvPr>
          <p:cNvSpPr txBox="1"/>
          <p:nvPr/>
        </p:nvSpPr>
        <p:spPr>
          <a:xfrm>
            <a:off x="4154714" y="904651"/>
            <a:ext cx="8911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>
                <a:solidFill>
                  <a:srgbClr val="C00000"/>
                </a:solidFill>
              </a:rPr>
              <a:t>Eindhoven</a:t>
            </a:r>
            <a:endParaRPr lang="en-NL" sz="6400">
              <a:solidFill>
                <a:srgbClr val="C00000"/>
              </a:solidFill>
            </a:endParaRPr>
          </a:p>
        </p:txBody>
      </p:sp>
      <p:pic>
        <p:nvPicPr>
          <p:cNvPr id="9218" name="Picture 2" descr="Nieuwbouw CQT-gebouw TU/e in Eindhoven - BMV - Bouwers met Visie">
            <a:extLst>
              <a:ext uri="{FF2B5EF4-FFF2-40B4-BE49-F238E27FC236}">
                <a16:creationId xmlns:a16="http://schemas.microsoft.com/office/drawing/2014/main" id="{1245363C-DE8C-41DF-9BB8-4D9E74C9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09" y="2179320"/>
            <a:ext cx="7265233" cy="40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therlands outline map | Netherlands map, Holland map, Map tattoos">
            <a:extLst>
              <a:ext uri="{FF2B5EF4-FFF2-40B4-BE49-F238E27FC236}">
                <a16:creationId xmlns:a16="http://schemas.microsoft.com/office/drawing/2014/main" id="{6F0F594C-21D5-1412-4C7D-158E59A4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36" y="259691"/>
            <a:ext cx="2662611" cy="3169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055F743-01CA-B260-6DA4-54532BFB8C04}"/>
              </a:ext>
            </a:extLst>
          </p:cNvPr>
          <p:cNvSpPr/>
          <p:nvPr/>
        </p:nvSpPr>
        <p:spPr>
          <a:xfrm>
            <a:off x="9929864" y="2466187"/>
            <a:ext cx="334433" cy="33020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149E3C-D075-5B93-0C8E-4281677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" name="Afbeelding 16" descr="Afbeelding met persoon, vasthouden&#10;&#10;Automatisch gegenereerde beschrijving">
            <a:extLst>
              <a:ext uri="{FF2B5EF4-FFF2-40B4-BE49-F238E27FC236}">
                <a16:creationId xmlns:a16="http://schemas.microsoft.com/office/drawing/2014/main" id="{08ADF43D-B6A2-9C21-CBA6-CD4F174E3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" r="5" b="2"/>
          <a:stretch/>
        </p:blipFill>
        <p:spPr>
          <a:xfrm>
            <a:off x="474479" y="599555"/>
            <a:ext cx="3055386" cy="3823391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06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qubit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8241" y="780663"/>
                <a:ext cx="5144852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600" b="1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>
                    <a:solidFill>
                      <a:srgbClr val="C00000"/>
                    </a:solidFill>
                  </a:rPr>
                  <a:t>Multiple qubits: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⊗⋯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endParaRPr lang="en-US" sz="2600" dirty="0"/>
              </a:p>
              <a:p>
                <a:pPr algn="ctr"/>
                <a:endParaRPr lang="x-none" sz="2600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41" y="780663"/>
                <a:ext cx="5144852" cy="38966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222107" y="5018185"/>
            <a:ext cx="901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Entanglement is created by </a:t>
            </a:r>
            <a:r>
              <a:rPr lang="en-US" sz="2400" dirty="0">
                <a:solidFill>
                  <a:srgbClr val="0070C0"/>
                </a:solidFill>
              </a:rPr>
              <a:t>interaction</a:t>
            </a:r>
            <a:r>
              <a:rPr lang="en-US" sz="2400" dirty="0"/>
              <a:t> between qubits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CD0A5F-7A7E-49D9-84FA-760363C08A02}"/>
                  </a:ext>
                </a:extLst>
              </p:cNvPr>
              <p:cNvSpPr txBox="1"/>
              <p:nvPr/>
            </p:nvSpPr>
            <p:spPr>
              <a:xfrm>
                <a:off x="3962400" y="2587190"/>
                <a:ext cx="4599785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2 qubits: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b="0" dirty="0"/>
                  <a:t>3 qubits: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001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dirty="0"/>
                  <a:t>N qubits: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/>
                  <a:t> basis states</a:t>
                </a:r>
                <a:endParaRPr lang="en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CD0A5F-7A7E-49D9-84FA-760363C0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87190"/>
                <a:ext cx="4599785" cy="2154436"/>
              </a:xfrm>
              <a:prstGeom prst="rect">
                <a:avLst/>
              </a:prstGeom>
              <a:blipFill>
                <a:blip r:embed="rId4"/>
                <a:stretch>
                  <a:fillRect l="-4636" t="-4802" b="-93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qubit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08240" y="3173325"/>
                <a:ext cx="8625191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−|11〉)=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+|1〉)⊗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−|1〉)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40" y="3173325"/>
                <a:ext cx="8625191" cy="85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8241" y="780663"/>
                <a:ext cx="5144852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600" b="1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>
                    <a:solidFill>
                      <a:srgbClr val="C00000"/>
                    </a:solidFill>
                  </a:rPr>
                  <a:t>Multiple qubits: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⊗⋯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endParaRPr lang="en-US" sz="2600" dirty="0"/>
              </a:p>
              <a:p>
                <a:pPr algn="ctr"/>
                <a:endParaRPr lang="x-none" sz="2600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41" y="780663"/>
                <a:ext cx="5144852" cy="3896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539951" y="3941885"/>
                <a:ext cx="6546115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+|11〉)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〉⊗|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51" y="3941885"/>
                <a:ext cx="6546115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164168" y="3476945"/>
            <a:ext cx="300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State:</a:t>
            </a:r>
          </a:p>
          <a:p>
            <a:endParaRPr lang="en-US" sz="2400" dirty="0"/>
          </a:p>
          <a:p>
            <a:r>
              <a:rPr lang="en-US" sz="2400" dirty="0"/>
              <a:t>Entangled State:</a:t>
            </a:r>
            <a:endParaRPr lang="nl-NL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2107" y="5018185"/>
            <a:ext cx="901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Entanglement is created by </a:t>
            </a:r>
            <a:r>
              <a:rPr lang="en-US" sz="2400" dirty="0">
                <a:solidFill>
                  <a:srgbClr val="0070C0"/>
                </a:solidFill>
              </a:rPr>
              <a:t>interaction</a:t>
            </a:r>
            <a:r>
              <a:rPr lang="en-US" sz="2400" dirty="0"/>
              <a:t> between qubits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04091" y="2475915"/>
                <a:ext cx="7617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Superposition allows for addressing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nl-NL" sz="2400" dirty="0"/>
                  <a:t> states at once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91" y="2475915"/>
                <a:ext cx="7617837" cy="461665"/>
              </a:xfrm>
              <a:prstGeom prst="rect">
                <a:avLst/>
              </a:prstGeom>
              <a:blipFill>
                <a:blip r:embed="rId5"/>
                <a:stretch>
                  <a:fillRect l="-1281"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FEE88B-CF53-4873-977F-32A7B9B0B7CB}"/>
                  </a:ext>
                </a:extLst>
              </p:cNvPr>
              <p:cNvSpPr txBox="1"/>
              <p:nvPr/>
            </p:nvSpPr>
            <p:spPr>
              <a:xfrm>
                <a:off x="2355308" y="5546117"/>
                <a:ext cx="9188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Quantum computing always requires interaction between qubits</a:t>
                </a:r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FEE88B-CF53-4873-977F-32A7B9B0B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308" y="5546117"/>
                <a:ext cx="918899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Measuring two-qubit states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22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1348" y="987071"/>
                <a:ext cx="5926617" cy="3896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|11⟩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endParaRPr lang="en-US" sz="2600" dirty="0">
                  <a:solidFill>
                    <a:srgbClr val="C00000"/>
                  </a:solidFill>
                </a:endParaRPr>
              </a:p>
              <a:p>
                <a:pPr algn="ctr"/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31D1A764-BBA1-4645-B2C3-BDEDDE6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48" y="987071"/>
                <a:ext cx="5926617" cy="38966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6024" y="1964970"/>
                <a:ext cx="42650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endParaRPr lang="nl-NL" sz="2400" dirty="0"/>
              </a:p>
              <a:p>
                <a:endParaRPr lang="nl-NL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024" y="1964970"/>
                <a:ext cx="426506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F328D-47A8-4772-8A8B-EFB0F5ECB33B}"/>
                  </a:ext>
                </a:extLst>
              </p:cNvPr>
              <p:cNvSpPr txBox="1"/>
              <p:nvPr/>
            </p:nvSpPr>
            <p:spPr>
              <a:xfrm>
                <a:off x="1988033" y="2981273"/>
                <a:ext cx="780104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F328D-47A8-4772-8A8B-EFB0F5EC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33" y="2981273"/>
                <a:ext cx="780104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A4A1D4-C6CA-4C8D-BEA3-E02678C88ED6}"/>
              </a:ext>
            </a:extLst>
          </p:cNvPr>
          <p:cNvCxnSpPr>
            <a:cxnSpLocks/>
          </p:cNvCxnSpPr>
          <p:nvPr/>
        </p:nvCxnSpPr>
        <p:spPr>
          <a:xfrm flipH="1">
            <a:off x="3219450" y="3581400"/>
            <a:ext cx="666750" cy="66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95AE5D-A494-47C7-B916-38B07B64B094}"/>
                  </a:ext>
                </a:extLst>
              </p:cNvPr>
              <p:cNvSpPr txBox="1"/>
              <p:nvPr/>
            </p:nvSpPr>
            <p:spPr>
              <a:xfrm>
                <a:off x="0" y="4385818"/>
                <a:ext cx="6096000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95AE5D-A494-47C7-B916-38B07B64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85818"/>
                <a:ext cx="6096000" cy="7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DDC8C-60CE-4934-986E-F227BC5EF7F5}"/>
                  </a:ext>
                </a:extLst>
              </p:cNvPr>
              <p:cNvSpPr txBox="1"/>
              <p:nvPr/>
            </p:nvSpPr>
            <p:spPr>
              <a:xfrm>
                <a:off x="5804656" y="4348399"/>
                <a:ext cx="6096000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DDC8C-60CE-4934-986E-F227BC5E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56" y="4348399"/>
                <a:ext cx="6096000" cy="7290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1BE20B-4A4A-4397-A925-D09AA05610B1}"/>
              </a:ext>
            </a:extLst>
          </p:cNvPr>
          <p:cNvCxnSpPr>
            <a:cxnSpLocks/>
          </p:cNvCxnSpPr>
          <p:nvPr/>
        </p:nvCxnSpPr>
        <p:spPr>
          <a:xfrm>
            <a:off x="7773029" y="3487072"/>
            <a:ext cx="508628" cy="69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Two-qubit gates overview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23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EDB72-5E55-4802-8E82-2A7F84597D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1352" y="716311"/>
            <a:ext cx="8777597" cy="51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 Three-qubit gates overview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24</a:t>
            </a:fld>
            <a:endParaRPr lang="en-GB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181150-202B-4968-9158-A6DF872AF5EF}"/>
              </a:ext>
            </a:extLst>
          </p:cNvPr>
          <p:cNvSpPr txBox="1">
            <a:spLocks/>
          </p:cNvSpPr>
          <p:nvPr/>
        </p:nvSpPr>
        <p:spPr>
          <a:xfrm>
            <a:off x="6728177" y="1410332"/>
            <a:ext cx="4452057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D63D5-14AE-41CE-B459-7296B45C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8903" y="1063321"/>
            <a:ext cx="8627384" cy="4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Quantum circuit diagrams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25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94545" y="1180341"/>
            <a:ext cx="7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Quantum Gates</a:t>
            </a:r>
            <a:endParaRPr lang="nl-NL" sz="2667" dirty="0"/>
          </a:p>
        </p:txBody>
      </p:sp>
      <p:pic>
        <p:nvPicPr>
          <p:cNvPr id="1026" name="Picture 2" descr="QC — Programming with Quantum Gates (Single Qubits) | by Jonathan Hui |  Mediu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53" y="1622894"/>
            <a:ext cx="7064064" cy="233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180668" y="3651830"/>
            <a:ext cx="312057" cy="4634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18402" y="3883532"/>
            <a:ext cx="1915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CNOT gate</a:t>
            </a:r>
            <a:endParaRPr lang="nl-NL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Matrix representation and quantum circuit of CNOT gate. | Download  Scientific Diagram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77"/>
          <a:stretch/>
        </p:blipFill>
        <p:spPr bwMode="auto">
          <a:xfrm>
            <a:off x="1485902" y="3954035"/>
            <a:ext cx="353241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37308" y="5071503"/>
                <a:ext cx="5515292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+|1〉)⊗|0〉 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+|11〉)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08" y="5071503"/>
                <a:ext cx="5515292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196716" y="4502600"/>
            <a:ext cx="571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take product state to entangled state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5625" y="4277461"/>
                <a:ext cx="283615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067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333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|11〉</m:t>
                      </m:r>
                    </m:oMath>
                  </m:oMathPara>
                </a14:m>
                <a:endParaRPr lang="nl-NL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625" y="4277461"/>
                <a:ext cx="2836153" cy="1631216"/>
              </a:xfrm>
              <a:prstGeom prst="rect">
                <a:avLst/>
              </a:prstGeom>
              <a:blipFill>
                <a:blip r:embed="rId5"/>
                <a:stretch>
                  <a:fillRect b="-149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54554" y="3883532"/>
                <a:ext cx="2836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|11〉</m:t>
                      </m:r>
                    </m:oMath>
                  </m:oMathPara>
                </a14:m>
                <a:endParaRPr lang="nl-NL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554" y="3883532"/>
                <a:ext cx="2836153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077378" y="396135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sz="2400" dirty="0">
              <a:solidFill>
                <a:srgbClr val="E2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197475" y="4854574"/>
                <a:ext cx="194585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⊊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75" y="4854574"/>
                <a:ext cx="1945853" cy="476990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Bloch sphere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50" y="1436720"/>
            <a:ext cx="2584471" cy="27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1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4AB8-E341-4493-A17A-917DC32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Pauli matrices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247E-920B-4A25-97FF-38508BDC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300DF-CCE1-4BB2-874C-7F6920EE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9" y="1142557"/>
            <a:ext cx="6066771" cy="4572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7AB82-37DD-4AFE-A86C-4B7A6751A403}"/>
              </a:ext>
            </a:extLst>
          </p:cNvPr>
          <p:cNvSpPr txBox="1"/>
          <p:nvPr/>
        </p:nvSpPr>
        <p:spPr>
          <a:xfrm>
            <a:off x="7312170" y="828675"/>
            <a:ext cx="3870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Pauli matrices form a basis of the Hermitian matrices</a:t>
            </a:r>
          </a:p>
          <a:p>
            <a:endParaRPr lang="en-US" sz="2400" dirty="0"/>
          </a:p>
          <a:p>
            <a:r>
              <a:rPr lang="en-US" sz="2400" dirty="0"/>
              <a:t>Decomposition possible as: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25020-5C11-4145-801A-68FA0DF4161A}"/>
                  </a:ext>
                </a:extLst>
              </p:cNvPr>
              <p:cNvSpPr txBox="1"/>
              <p:nvPr/>
            </p:nvSpPr>
            <p:spPr>
              <a:xfrm>
                <a:off x="7312170" y="2596954"/>
                <a:ext cx="1838325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25020-5C11-4145-801A-68FA0DF4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70" y="2596954"/>
                <a:ext cx="1838325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089AC75-7127-4C71-9CC9-202C9D3E8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788"/>
          <a:stretch/>
        </p:blipFill>
        <p:spPr>
          <a:xfrm>
            <a:off x="9150495" y="2498737"/>
            <a:ext cx="2323472" cy="1299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988169-A98A-462C-92DA-4957113EBF6B}"/>
                  </a:ext>
                </a:extLst>
              </p:cNvPr>
              <p:cNvSpPr txBox="1"/>
              <p:nvPr/>
            </p:nvSpPr>
            <p:spPr>
              <a:xfrm>
                <a:off x="6615089" y="4772522"/>
                <a:ext cx="5576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𝐼𝑋𝑌𝑌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−0.66 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𝑋𝑍𝑌𝑋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+0.2 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𝑍𝑌𝑍𝑍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988169-A98A-462C-92DA-4957113EB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089" y="4772522"/>
                <a:ext cx="557691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E59244-1220-4E78-9FC7-8AF18CA3E67D}"/>
                  </a:ext>
                </a:extLst>
              </p:cNvPr>
              <p:cNvSpPr txBox="1"/>
              <p:nvPr/>
            </p:nvSpPr>
            <p:spPr>
              <a:xfrm>
                <a:off x="8226876" y="3674598"/>
                <a:ext cx="1847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E59244-1220-4E78-9FC7-8AF18CA3E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876" y="3674598"/>
                <a:ext cx="1847237" cy="369332"/>
              </a:xfrm>
              <a:prstGeom prst="rect">
                <a:avLst/>
              </a:prstGeom>
              <a:blipFill>
                <a:blip r:embed="rId6"/>
                <a:stretch>
                  <a:fillRect l="-2970" r="-1320" b="-3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398623-85DD-4D25-9B26-9FAF2EC9E8CC}"/>
              </a:ext>
            </a:extLst>
          </p:cNvPr>
          <p:cNvSpPr txBox="1"/>
          <p:nvPr/>
        </p:nvSpPr>
        <p:spPr>
          <a:xfrm>
            <a:off x="8105775" y="4235261"/>
            <a:ext cx="46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is the trace, or </a:t>
            </a:r>
            <a:r>
              <a:rPr lang="en-US" dirty="0" err="1">
                <a:solidFill>
                  <a:srgbClr val="0070C0"/>
                </a:solidFill>
              </a:rPr>
              <a:t>Frobenius</a:t>
            </a:r>
            <a:r>
              <a:rPr lang="en-US" dirty="0">
                <a:solidFill>
                  <a:srgbClr val="0070C0"/>
                </a:solidFill>
              </a:rPr>
              <a:t> inner product</a:t>
            </a:r>
            <a:endParaRPr lang="en-NL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C2F40-285B-41EF-BACE-423371DBA302}"/>
                  </a:ext>
                </a:extLst>
              </p:cNvPr>
              <p:cNvSpPr txBox="1"/>
              <p:nvPr/>
            </p:nvSpPr>
            <p:spPr>
              <a:xfrm>
                <a:off x="7701498" y="4204571"/>
                <a:ext cx="378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C2F40-285B-41EF-BACE-423371DB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98" y="4204571"/>
                <a:ext cx="378309" cy="369332"/>
              </a:xfrm>
              <a:prstGeom prst="rect">
                <a:avLst/>
              </a:prstGeom>
              <a:blipFill>
                <a:blip r:embed="rId7"/>
                <a:stretch>
                  <a:fillRect l="-17742" r="-20968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94C3D33-EE29-4AC9-B088-E63EDFF6A6A9}"/>
              </a:ext>
            </a:extLst>
          </p:cNvPr>
          <p:cNvSpPr/>
          <p:nvPr/>
        </p:nvSpPr>
        <p:spPr>
          <a:xfrm rot="5400000">
            <a:off x="8217505" y="4952045"/>
            <a:ext cx="308062" cy="68767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9090A7-833B-4AD2-852C-AE11C1113B39}"/>
              </a:ext>
            </a:extLst>
          </p:cNvPr>
          <p:cNvSpPr txBox="1"/>
          <p:nvPr/>
        </p:nvSpPr>
        <p:spPr>
          <a:xfrm>
            <a:off x="7783478" y="5463869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Pauli string</a:t>
            </a:r>
            <a:endParaRPr lang="en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2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4AB8-E341-4493-A17A-917DC32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properties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98623-85DD-4D25-9B26-9FAF2EC9E8CC}"/>
              </a:ext>
            </a:extLst>
          </p:cNvPr>
          <p:cNvSpPr txBox="1"/>
          <p:nvPr/>
        </p:nvSpPr>
        <p:spPr>
          <a:xfrm>
            <a:off x="4210050" y="1223418"/>
            <a:ext cx="593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trace, or </a:t>
            </a:r>
            <a:r>
              <a:rPr lang="en-US" sz="2400" dirty="0" err="1"/>
              <a:t>Frobenius</a:t>
            </a:r>
            <a:r>
              <a:rPr lang="en-US" sz="2400" dirty="0"/>
              <a:t> inner product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C2F40-285B-41EF-BACE-423371DBA302}"/>
                  </a:ext>
                </a:extLst>
              </p:cNvPr>
              <p:cNvSpPr txBox="1"/>
              <p:nvPr/>
            </p:nvSpPr>
            <p:spPr>
              <a:xfrm>
                <a:off x="3729573" y="1269584"/>
                <a:ext cx="378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Tr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C2F40-285B-41EF-BACE-423371DB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73" y="1269584"/>
                <a:ext cx="378309" cy="369332"/>
              </a:xfrm>
              <a:prstGeom prst="rect">
                <a:avLst/>
              </a:prstGeom>
              <a:blipFill>
                <a:blip r:embed="rId2"/>
                <a:stretch>
                  <a:fillRect l="-19355" r="-19355" b="-65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AD4F9-6531-4CD7-B673-74402FF4F944}"/>
                  </a:ext>
                </a:extLst>
              </p:cNvPr>
              <p:cNvSpPr txBox="1"/>
              <p:nvPr/>
            </p:nvSpPr>
            <p:spPr>
              <a:xfrm>
                <a:off x="5095875" y="1775345"/>
                <a:ext cx="248202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NL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AD4F9-6531-4CD7-B673-74402FF4F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5" y="1775345"/>
                <a:ext cx="2482026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E7F15-2ECF-4E7C-9675-8F9EF5BFF2D2}"/>
                  </a:ext>
                </a:extLst>
              </p:cNvPr>
              <p:cNvSpPr txBox="1"/>
              <p:nvPr/>
            </p:nvSpPr>
            <p:spPr>
              <a:xfrm>
                <a:off x="606231" y="2613004"/>
                <a:ext cx="11500043" cy="240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2"/>
                    </a:solidFill>
                  </a:rPr>
                  <a:t>Linearity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2"/>
                    </a:solidFill>
                  </a:rPr>
                  <a:t>Cyclicity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𝐵𝐶𝐴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𝐶𝐴𝐵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2"/>
                    </a:solidFill>
                  </a:rPr>
                  <a:t>Adjointness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2"/>
                    </a:solidFill>
                  </a:rPr>
                  <a:t>Tensor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product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2"/>
                    </a:solidFill>
                  </a:rPr>
                  <a:t>Explicit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representation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or for any basis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E7F15-2ECF-4E7C-9675-8F9EF5BF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1" y="2613004"/>
                <a:ext cx="11500043" cy="2406428"/>
              </a:xfrm>
              <a:prstGeom prst="rect">
                <a:avLst/>
              </a:prstGeom>
              <a:blipFill>
                <a:blip r:embed="rId4"/>
                <a:stretch>
                  <a:fillRect l="-689" t="-2030" b="-2182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64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4AB8-E341-4493-A17A-917DC32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expectation values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25020-5C11-4145-801A-68FA0DF4161A}"/>
                  </a:ext>
                </a:extLst>
              </p:cNvPr>
              <p:cNvSpPr txBox="1"/>
              <p:nvPr/>
            </p:nvSpPr>
            <p:spPr>
              <a:xfrm>
                <a:off x="3484312" y="1641327"/>
                <a:ext cx="1838325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25020-5C11-4145-801A-68FA0DF4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12" y="1641327"/>
                <a:ext cx="1838325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089AC75-7127-4C71-9CC9-202C9D3E8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788"/>
          <a:stretch/>
        </p:blipFill>
        <p:spPr>
          <a:xfrm>
            <a:off x="5353497" y="1540933"/>
            <a:ext cx="2323472" cy="1299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E59244-1220-4E78-9FC7-8AF18CA3E67D}"/>
                  </a:ext>
                </a:extLst>
              </p:cNvPr>
              <p:cNvSpPr txBox="1"/>
              <p:nvPr/>
            </p:nvSpPr>
            <p:spPr>
              <a:xfrm>
                <a:off x="7707829" y="1948408"/>
                <a:ext cx="1847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E59244-1220-4E78-9FC7-8AF18CA3E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29" y="1948408"/>
                <a:ext cx="1847237" cy="369332"/>
              </a:xfrm>
              <a:prstGeom prst="rect">
                <a:avLst/>
              </a:prstGeom>
              <a:blipFill>
                <a:blip r:embed="rId4"/>
                <a:stretch>
                  <a:fillRect l="-3630" r="-2310" b="-3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01031-85B2-4226-9F46-A08F15B06361}"/>
                  </a:ext>
                </a:extLst>
              </p:cNvPr>
              <p:cNvSpPr txBox="1"/>
              <p:nvPr/>
            </p:nvSpPr>
            <p:spPr>
              <a:xfrm>
                <a:off x="2819715" y="2696344"/>
                <a:ext cx="340465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01031-85B2-4226-9F46-A08F15B0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715" y="2696344"/>
                <a:ext cx="340465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AA56404-CE71-4B5C-AC32-E9F44EE6A7E5}"/>
              </a:ext>
            </a:extLst>
          </p:cNvPr>
          <p:cNvSpPr txBox="1"/>
          <p:nvPr/>
        </p:nvSpPr>
        <p:spPr>
          <a:xfrm>
            <a:off x="812799" y="2944566"/>
            <a:ext cx="31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2. </a:t>
            </a:r>
            <a:r>
              <a:rPr lang="en-US" sz="2400" dirty="0"/>
              <a:t>By linearity: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E89260-8AAF-4199-B7A6-2D6711B5768B}"/>
                  </a:ext>
                </a:extLst>
              </p:cNvPr>
              <p:cNvSpPr txBox="1"/>
              <p:nvPr/>
            </p:nvSpPr>
            <p:spPr>
              <a:xfrm>
                <a:off x="812799" y="3833542"/>
                <a:ext cx="8839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3.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measure each qubit in the basis as prescribed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𝑋𝑍𝐼𝑋</m:t>
                    </m:r>
                  </m:oMath>
                </a14:m>
                <a:r>
                  <a:rPr lang="en-US" sz="2400" dirty="0"/>
                  <a:t>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in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/>
                  <a:t>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/>
                  <a:t> basis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basis </a:t>
                </a:r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E89260-8AAF-4199-B7A6-2D6711B5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3833542"/>
                <a:ext cx="8839200" cy="1200329"/>
              </a:xfrm>
              <a:prstGeom prst="rect">
                <a:avLst/>
              </a:prstGeom>
              <a:blipFill>
                <a:blip r:embed="rId6"/>
                <a:stretch>
                  <a:fillRect l="-1034" t="-4061" b="-1066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83CA0-A37D-4835-BD27-E3BCDD1D7E00}"/>
                  </a:ext>
                </a:extLst>
              </p:cNvPr>
              <p:cNvSpPr txBox="1"/>
              <p:nvPr/>
            </p:nvSpPr>
            <p:spPr>
              <a:xfrm>
                <a:off x="812799" y="942981"/>
                <a:ext cx="8971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400" dirty="0"/>
                  <a:t> efficiently on a quantum computer </a:t>
                </a:r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83CA0-A37D-4835-BD27-E3BCDD1D7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942981"/>
                <a:ext cx="8971508" cy="461665"/>
              </a:xfrm>
              <a:prstGeom prst="rect">
                <a:avLst/>
              </a:prstGeom>
              <a:blipFill>
                <a:blip r:embed="rId7"/>
                <a:stretch>
                  <a:fillRect l="-1019" t="-10667" b="-3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0F3B32-8C92-4067-B747-049E2835C0A1}"/>
                  </a:ext>
                </a:extLst>
              </p:cNvPr>
              <p:cNvSpPr txBox="1"/>
              <p:nvPr/>
            </p:nvSpPr>
            <p:spPr>
              <a:xfrm>
                <a:off x="802346" y="1924112"/>
                <a:ext cx="3324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1. </a:t>
                </a:r>
                <a:r>
                  <a:rPr lang="en-US" sz="2400" dirty="0"/>
                  <a:t>Decompose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as:</a:t>
                </a:r>
                <a:endParaRPr lang="en-NL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0F3B32-8C92-4067-B747-049E2835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46" y="1924112"/>
                <a:ext cx="3324225" cy="461665"/>
              </a:xfrm>
              <a:prstGeom prst="rect">
                <a:avLst/>
              </a:prstGeom>
              <a:blipFill>
                <a:blip r:embed="rId8"/>
                <a:stretch>
                  <a:fillRect l="-2936" t="-10667" b="-3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5D321A-59B7-44D0-9C32-16D77D56DE12}"/>
                  </a:ext>
                </a:extLst>
              </p:cNvPr>
              <p:cNvSpPr txBox="1"/>
              <p:nvPr/>
            </p:nvSpPr>
            <p:spPr>
              <a:xfrm>
                <a:off x="812799" y="5248275"/>
                <a:ext cx="96647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4. </a:t>
                </a:r>
                <a:r>
                  <a:rPr lang="en-US" sz="2400" dirty="0"/>
                  <a:t>Each Pauli matrix only has outcomes (eigenvalues)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multiply outcomes of strings. Take average over measurements for expectation value </a:t>
                </a:r>
                <a:endParaRPr lang="en-NL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5D321A-59B7-44D0-9C32-16D77D56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5248275"/>
                <a:ext cx="9664701" cy="830997"/>
              </a:xfrm>
              <a:prstGeom prst="rect">
                <a:avLst/>
              </a:prstGeom>
              <a:blipFill>
                <a:blip r:embed="rId9"/>
                <a:stretch>
                  <a:fillRect l="-946" t="-5882" r="-504" b="-161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loud 22">
            <a:extLst>
              <a:ext uri="{FF2B5EF4-FFF2-40B4-BE49-F238E27FC236}">
                <a16:creationId xmlns:a16="http://schemas.microsoft.com/office/drawing/2014/main" id="{591A4CCB-C8BF-476C-AA7A-B301A89F3825}"/>
              </a:ext>
            </a:extLst>
          </p:cNvPr>
          <p:cNvSpPr/>
          <p:nvPr/>
        </p:nvSpPr>
        <p:spPr>
          <a:xfrm rot="11133952">
            <a:off x="9170136" y="2091567"/>
            <a:ext cx="2931568" cy="2004467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1997F7-ED7E-458C-9671-B0DDAB955FBC}"/>
                  </a:ext>
                </a:extLst>
              </p:cNvPr>
              <p:cNvSpPr txBox="1"/>
              <p:nvPr/>
            </p:nvSpPr>
            <p:spPr>
              <a:xfrm>
                <a:off x="9414618" y="2789642"/>
                <a:ext cx="23114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Require </a:t>
                </a:r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𝑞𝑢𝑏𝑖𝑡𝑠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1997F7-ED7E-458C-9671-B0DDAB955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618" y="2789642"/>
                <a:ext cx="2311425" cy="707886"/>
              </a:xfrm>
              <a:prstGeom prst="rect">
                <a:avLst/>
              </a:prstGeom>
              <a:blipFill>
                <a:blip r:embed="rId10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148AC8AF-C79F-2D2E-B5F5-7F02A4EC40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4425" y="26826"/>
            <a:ext cx="1923223" cy="19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4AB8-E341-4493-A17A-917DC32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Formalisms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D903F3-8CB2-4F7E-B280-8E6F7AE1991B}"/>
                  </a:ext>
                </a:extLst>
              </p:cNvPr>
              <p:cNvSpPr txBox="1"/>
              <p:nvPr/>
            </p:nvSpPr>
            <p:spPr>
              <a:xfrm>
                <a:off x="1252228" y="3188583"/>
                <a:ext cx="1598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D903F3-8CB2-4F7E-B280-8E6F7AE19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28" y="3188583"/>
                <a:ext cx="1598193" cy="276999"/>
              </a:xfrm>
              <a:prstGeom prst="rect">
                <a:avLst/>
              </a:prstGeom>
              <a:blipFill>
                <a:blip r:embed="rId2"/>
                <a:stretch>
                  <a:fillRect l="-3422" t="-2174" r="-4563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97748-0FDF-436B-BF91-21975A2A8813}"/>
                  </a:ext>
                </a:extLst>
              </p:cNvPr>
              <p:cNvSpPr txBox="1"/>
              <p:nvPr/>
            </p:nvSpPr>
            <p:spPr>
              <a:xfrm>
                <a:off x="4628257" y="3179282"/>
                <a:ext cx="1466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97748-0FDF-436B-BF91-21975A2A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57" y="3179282"/>
                <a:ext cx="1466684" cy="276999"/>
              </a:xfrm>
              <a:prstGeom prst="rect">
                <a:avLst/>
              </a:prstGeom>
              <a:blipFill>
                <a:blip r:embed="rId3"/>
                <a:stretch>
                  <a:fillRect l="-3734" t="-4444" r="-5394" b="-377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7D032-69EE-49FE-BAD5-9B1EA2662D68}"/>
                  </a:ext>
                </a:extLst>
              </p:cNvPr>
              <p:cNvSpPr txBox="1"/>
              <p:nvPr/>
            </p:nvSpPr>
            <p:spPr>
              <a:xfrm>
                <a:off x="8196776" y="3245028"/>
                <a:ext cx="1274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𝐻𝑈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7D032-69EE-49FE-BAD5-9B1EA2662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776" y="3245028"/>
                <a:ext cx="1274131" cy="276999"/>
              </a:xfrm>
              <a:prstGeom prst="rect">
                <a:avLst/>
              </a:prstGeom>
              <a:blipFill>
                <a:blip r:embed="rId4"/>
                <a:stretch>
                  <a:fillRect l="-4306" r="-3828" b="-13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F9FDE2-7C2E-4C70-948C-D71F737EB84B}"/>
                  </a:ext>
                </a:extLst>
              </p:cNvPr>
              <p:cNvSpPr txBox="1"/>
              <p:nvPr/>
            </p:nvSpPr>
            <p:spPr>
              <a:xfrm>
                <a:off x="1036185" y="1125613"/>
                <a:ext cx="2793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Wavefunction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F9FDE2-7C2E-4C70-948C-D71F737EB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85" y="1125613"/>
                <a:ext cx="2793241" cy="461665"/>
              </a:xfrm>
              <a:prstGeom prst="rect">
                <a:avLst/>
              </a:prstGeom>
              <a:blipFill>
                <a:blip r:embed="rId5"/>
                <a:stretch>
                  <a:fillRect l="-3493" t="-10667" b="-30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49E8BB-7B4E-498E-82FD-26D7B37F7057}"/>
                  </a:ext>
                </a:extLst>
              </p:cNvPr>
              <p:cNvSpPr txBox="1"/>
              <p:nvPr/>
            </p:nvSpPr>
            <p:spPr>
              <a:xfrm>
                <a:off x="4379461" y="1172381"/>
                <a:ext cx="2793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Density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49E8BB-7B4E-498E-82FD-26D7B37F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461" y="1172381"/>
                <a:ext cx="2793241" cy="461665"/>
              </a:xfrm>
              <a:prstGeom prst="rect">
                <a:avLst/>
              </a:prstGeom>
              <a:blipFill>
                <a:blip r:embed="rId6"/>
                <a:stretch>
                  <a:fillRect l="-3268"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39A2A-274A-42B5-A37E-18B9AD9874DE}"/>
                  </a:ext>
                </a:extLst>
              </p:cNvPr>
              <p:cNvSpPr txBox="1"/>
              <p:nvPr/>
            </p:nvSpPr>
            <p:spPr>
              <a:xfrm>
                <a:off x="8056044" y="1132788"/>
                <a:ext cx="1995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Propagator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39A2A-274A-42B5-A37E-18B9AD98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44" y="1132788"/>
                <a:ext cx="1995797" cy="461665"/>
              </a:xfrm>
              <a:prstGeom prst="rect">
                <a:avLst/>
              </a:prstGeom>
              <a:blipFill>
                <a:blip r:embed="rId7"/>
                <a:stretch>
                  <a:fillRect l="-4893"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EF18D-2BA9-484B-A89C-3B8D6AB3D419}"/>
                  </a:ext>
                </a:extLst>
              </p:cNvPr>
              <p:cNvSpPr txBox="1"/>
              <p:nvPr/>
            </p:nvSpPr>
            <p:spPr>
              <a:xfrm>
                <a:off x="4223280" y="1903269"/>
                <a:ext cx="29329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EF18D-2BA9-484B-A89C-3B8D6AB3D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280" y="1903269"/>
                <a:ext cx="2932919" cy="276999"/>
              </a:xfrm>
              <a:prstGeom prst="rect">
                <a:avLst/>
              </a:prstGeom>
              <a:blipFill>
                <a:blip r:embed="rId8"/>
                <a:stretch>
                  <a:fillRect l="-1455" t="-2174" r="-1455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F35E4-4EC3-4DDF-A217-B67B797EFEB0}"/>
                  </a:ext>
                </a:extLst>
              </p:cNvPr>
              <p:cNvSpPr txBox="1"/>
              <p:nvPr/>
            </p:nvSpPr>
            <p:spPr>
              <a:xfrm>
                <a:off x="4269868" y="3986117"/>
                <a:ext cx="195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Unit trace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F35E4-4EC3-4DDF-A217-B67B797EF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68" y="3986117"/>
                <a:ext cx="1956882" cy="276999"/>
              </a:xfrm>
              <a:prstGeom prst="rect">
                <a:avLst/>
              </a:prstGeom>
              <a:blipFill>
                <a:blip r:embed="rId9"/>
                <a:stretch>
                  <a:fillRect l="-7165" t="-28889" r="-3427" b="-5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43AE6-91CE-4D92-BB51-834534E82BE7}"/>
                  </a:ext>
                </a:extLst>
              </p:cNvPr>
              <p:cNvSpPr txBox="1"/>
              <p:nvPr/>
            </p:nvSpPr>
            <p:spPr>
              <a:xfrm>
                <a:off x="4269868" y="4457478"/>
                <a:ext cx="30124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Positive semi-definite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43AE6-91CE-4D92-BB51-834534E8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68" y="4457478"/>
                <a:ext cx="3012428" cy="276999"/>
              </a:xfrm>
              <a:prstGeom prst="rect">
                <a:avLst/>
              </a:prstGeom>
              <a:blipFill>
                <a:blip r:embed="rId10"/>
                <a:stretch>
                  <a:fillRect l="-4646" t="-28261" r="-1818" b="-5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3DADC3-3DAB-4AB3-A799-2DB85FAFE9BD}"/>
                  </a:ext>
                </a:extLst>
              </p:cNvPr>
              <p:cNvSpPr txBox="1"/>
              <p:nvPr/>
            </p:nvSpPr>
            <p:spPr>
              <a:xfrm>
                <a:off x="4269902" y="4872898"/>
                <a:ext cx="166853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3DADC3-3DAB-4AB3-A799-2DB85FAFE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902" y="4872898"/>
                <a:ext cx="1668534" cy="284117"/>
              </a:xfrm>
              <a:prstGeom prst="rect">
                <a:avLst/>
              </a:prstGeom>
              <a:blipFill>
                <a:blip r:embed="rId11"/>
                <a:stretch>
                  <a:fillRect l="-8394" t="-23404" r="-4015" b="-510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FCE748-6243-46F2-8771-AC1E8F72EB8E}"/>
                  </a:ext>
                </a:extLst>
              </p:cNvPr>
              <p:cNvSpPr txBox="1"/>
              <p:nvPr/>
            </p:nvSpPr>
            <p:spPr>
              <a:xfrm>
                <a:off x="1164003" y="1930829"/>
                <a:ext cx="2005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FCE748-6243-46F2-8771-AC1E8F72E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03" y="1930829"/>
                <a:ext cx="2005934" cy="276999"/>
              </a:xfrm>
              <a:prstGeom prst="rect">
                <a:avLst/>
              </a:prstGeom>
              <a:blipFill>
                <a:blip r:embed="rId12"/>
                <a:stretch>
                  <a:fillRect t="-4444" r="-3951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8FC0C-5017-40D4-BCDE-DBFC8094F551}"/>
                  </a:ext>
                </a:extLst>
              </p:cNvPr>
              <p:cNvSpPr txBox="1"/>
              <p:nvPr/>
            </p:nvSpPr>
            <p:spPr>
              <a:xfrm>
                <a:off x="8209542" y="1862281"/>
                <a:ext cx="1842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8FC0C-5017-40D4-BCDE-DBFC8094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542" y="1862281"/>
                <a:ext cx="1842299" cy="276999"/>
              </a:xfrm>
              <a:prstGeom prst="rect">
                <a:avLst/>
              </a:prstGeom>
              <a:blipFill>
                <a:blip r:embed="rId13"/>
                <a:stretch>
                  <a:fillRect t="-2174" r="-4305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705F42-1FCF-4907-9FD1-CFB49D52FC18}"/>
                  </a:ext>
                </a:extLst>
              </p:cNvPr>
              <p:cNvSpPr txBox="1"/>
              <p:nvPr/>
            </p:nvSpPr>
            <p:spPr>
              <a:xfrm>
                <a:off x="7981600" y="3872391"/>
                <a:ext cx="23628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70C0"/>
                    </a:solidFill>
                  </a:rPr>
                  <a:t>Unitary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705F42-1FCF-4907-9FD1-CFB49D52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600" y="3872391"/>
                <a:ext cx="2362891" cy="284117"/>
              </a:xfrm>
              <a:prstGeom prst="rect">
                <a:avLst/>
              </a:prstGeom>
              <a:blipFill>
                <a:blip r:embed="rId14"/>
                <a:stretch>
                  <a:fillRect l="-5928" t="-23404" r="-258" b="-510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EEAFA01-1B3A-46F0-B52E-3CFCDAC1F476}"/>
              </a:ext>
            </a:extLst>
          </p:cNvPr>
          <p:cNvSpPr txBox="1"/>
          <p:nvPr/>
        </p:nvSpPr>
        <p:spPr>
          <a:xfrm>
            <a:off x="1036186" y="2633772"/>
            <a:ext cx="27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Schrödinger equation 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B4AAC4-D016-44B5-A402-6829ED8655D1}"/>
              </a:ext>
            </a:extLst>
          </p:cNvPr>
          <p:cNvSpPr txBox="1"/>
          <p:nvPr/>
        </p:nvSpPr>
        <p:spPr>
          <a:xfrm>
            <a:off x="4269868" y="2617771"/>
            <a:ext cx="27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Von Neumann equation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85F1C2-64C5-40F0-9494-B5A65BD6818F}"/>
              </a:ext>
            </a:extLst>
          </p:cNvPr>
          <p:cNvSpPr txBox="1"/>
          <p:nvPr/>
        </p:nvSpPr>
        <p:spPr>
          <a:xfrm>
            <a:off x="7766426" y="2695703"/>
            <a:ext cx="27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Propagator Equation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1FD53-AEF3-4B88-B649-7D8B9532BEF8}"/>
              </a:ext>
            </a:extLst>
          </p:cNvPr>
          <p:cNvSpPr txBox="1"/>
          <p:nvPr/>
        </p:nvSpPr>
        <p:spPr>
          <a:xfrm>
            <a:off x="7878879" y="4370566"/>
            <a:ext cx="250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Can be seen as solution operator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A0E5C8A-92B5-4EBC-B130-A2DFB4072F25}"/>
              </a:ext>
            </a:extLst>
          </p:cNvPr>
          <p:cNvSpPr/>
          <p:nvPr/>
        </p:nvSpPr>
        <p:spPr>
          <a:xfrm>
            <a:off x="812799" y="3986117"/>
            <a:ext cx="2503623" cy="1746270"/>
          </a:xfrm>
          <a:prstGeom prst="cloud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DE247-0251-455C-93E1-09944808A2FF}"/>
                  </a:ext>
                </a:extLst>
              </p:cNvPr>
              <p:cNvSpPr txBox="1"/>
              <p:nvPr/>
            </p:nvSpPr>
            <p:spPr>
              <a:xfrm>
                <a:off x="1036185" y="4284355"/>
                <a:ext cx="20719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C00000"/>
                    </a:solidFill>
                  </a:rPr>
                  <a:t>Many times, </a:t>
                </a:r>
                <a:r>
                  <a:rPr lang="en-US" dirty="0">
                    <a:solidFill>
                      <a:srgbClr val="C00000"/>
                    </a:solidFill>
                  </a:rPr>
                  <a:t>in</a:t>
                </a: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this course we </a:t>
                </a: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will consider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ℏ=1</m:t>
                      </m:r>
                    </m:oMath>
                  </m:oMathPara>
                </a14:m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CDE247-0251-455C-93E1-09944808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85" y="4284355"/>
                <a:ext cx="2071997" cy="1200329"/>
              </a:xfrm>
              <a:prstGeom prst="rect">
                <a:avLst/>
              </a:prstGeom>
              <a:blipFill>
                <a:blip r:embed="rId15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4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4 lectures of 1.5 hours</a:t>
            </a:r>
          </a:p>
          <a:p>
            <a:pPr lvl="2"/>
            <a:r>
              <a:rPr lang="en-US" sz="2800" dirty="0"/>
              <a:t>Monday: Introduction Quantum Computing </a:t>
            </a:r>
          </a:p>
          <a:p>
            <a:pPr lvl="2"/>
            <a:r>
              <a:rPr lang="en-US" sz="2800" dirty="0"/>
              <a:t>Tuesday: Neutral Atom Quantum Computing</a:t>
            </a:r>
          </a:p>
          <a:p>
            <a:pPr lvl="2"/>
            <a:r>
              <a:rPr lang="en-US" sz="2800" dirty="0"/>
              <a:t>Wednesday: Creating quantum gates + quantum simulation</a:t>
            </a:r>
          </a:p>
          <a:p>
            <a:pPr lvl="2"/>
            <a:r>
              <a:rPr lang="en-US" sz="2800" dirty="0"/>
              <a:t>Thursday: NISQ quantum algorithms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Backup: Universal Algorithms</a:t>
            </a:r>
          </a:p>
          <a:p>
            <a:pPr lvl="2"/>
            <a:endParaRPr lang="en-US" sz="2800" dirty="0"/>
          </a:p>
          <a:p>
            <a:pPr marL="0" lvl="2" indent="0">
              <a:buNone/>
            </a:pPr>
            <a:endParaRPr lang="en-US" sz="2800" dirty="0"/>
          </a:p>
          <a:p>
            <a:pPr marL="0" lvl="2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1 Emotional support mascot:</a:t>
            </a:r>
          </a:p>
          <a:p>
            <a:pPr lvl="2"/>
            <a:r>
              <a:rPr lang="en-US" sz="2800" dirty="0" err="1"/>
              <a:t>Quby</a:t>
            </a:r>
            <a:endParaRPr lang="en-US" sz="2800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3178" y="6363174"/>
            <a:ext cx="6728631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DD02BB9-7D31-BD45-9546-113461414544}" type="slidenum">
              <a:rPr lang="nl-NL" altLang="x-none" smtClean="0"/>
              <a:pPr/>
              <a:t>3</a:t>
            </a:fld>
            <a:endParaRPr lang="nl-NL" altLang="x-none" dirty="0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7B8E094A-6F54-70D7-233D-2A8D9B39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24" y="2357970"/>
            <a:ext cx="4161359" cy="41613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D0178-8EB9-8328-CFCC-2FC65FC8E085}"/>
              </a:ext>
            </a:extLst>
          </p:cNvPr>
          <p:cNvCxnSpPr>
            <a:cxnSpLocks/>
          </p:cNvCxnSpPr>
          <p:nvPr/>
        </p:nvCxnSpPr>
        <p:spPr>
          <a:xfrm>
            <a:off x="2219325" y="5010150"/>
            <a:ext cx="4733925" cy="3143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4AB8-E341-4493-A17A-917DC32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Formalisms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1158-1FE3-4089-8DCA-7FE7E6F88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2593"/>
          <a:stretch/>
        </p:blipFill>
        <p:spPr>
          <a:xfrm>
            <a:off x="2424627" y="2042816"/>
            <a:ext cx="7033697" cy="1047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AAE85E-6153-4345-BDC4-6AF1660525A6}"/>
              </a:ext>
            </a:extLst>
          </p:cNvPr>
          <p:cNvSpPr txBox="1"/>
          <p:nvPr/>
        </p:nvSpPr>
        <p:spPr>
          <a:xfrm>
            <a:off x="4514850" y="1581150"/>
            <a:ext cx="360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Semigroup property</a:t>
            </a:r>
            <a:endParaRPr lang="en-NL" sz="2400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4F033-BB44-4474-AB1D-5F4AB185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640" y="4374106"/>
            <a:ext cx="7989847" cy="767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864C0C-1AD0-4FD0-9A40-4BB8E557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6956" y="5158002"/>
            <a:ext cx="3055400" cy="5174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55F17D-6668-4F48-8627-B8F166007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2593"/>
          <a:stretch/>
        </p:blipFill>
        <p:spPr>
          <a:xfrm>
            <a:off x="2287808" y="2384088"/>
            <a:ext cx="7033697" cy="1047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E9EA39-A0E5-4BE5-8FA1-50C336F1E296}"/>
              </a:ext>
            </a:extLst>
          </p:cNvPr>
          <p:cNvSpPr txBox="1"/>
          <p:nvPr/>
        </p:nvSpPr>
        <p:spPr>
          <a:xfrm>
            <a:off x="4595503" y="4032835"/>
            <a:ext cx="352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Heisenberg picture</a:t>
            </a:r>
            <a:endParaRPr lang="en-NL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DE7F65A4-D7F0-F66C-8545-F9B28A0F66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Merch available!</a:t>
            </a: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3178" y="6363174"/>
            <a:ext cx="6728631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DD02BB9-7D31-BD45-9546-113461414544}" type="slidenum">
              <a:rPr lang="nl-NL" altLang="x-none" smtClean="0"/>
              <a:pPr/>
              <a:t>4</a:t>
            </a:fld>
            <a:endParaRPr lang="nl-NL" alt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9048C-117F-7D7E-A065-7653148E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2" y="971550"/>
            <a:ext cx="33813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D974-9729-DA2B-3160-8F884298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7" y="262563"/>
            <a:ext cx="10563616" cy="525931"/>
          </a:xfrm>
        </p:spPr>
        <p:txBody>
          <a:bodyPr/>
          <a:lstStyle/>
          <a:p>
            <a:r>
              <a:rPr lang="en-US" sz="3600" dirty="0"/>
              <a:t>Download from: </a:t>
            </a:r>
            <a:r>
              <a:rPr lang="en-US" sz="3600" b="0" i="0" u="none" strike="noStrike" dirty="0">
                <a:solidFill>
                  <a:srgbClr val="2A5BD7"/>
                </a:solidFill>
                <a:effectLst/>
                <a:latin typeface="proxima nova extrabold"/>
                <a:hlinkClick r:id="rId2"/>
              </a:rPr>
              <a:t>bit.ly/43blrmh</a:t>
            </a:r>
            <a:endParaRPr lang="en-US" sz="3600" b="0" i="0" dirty="0">
              <a:solidFill>
                <a:srgbClr val="273144"/>
              </a:solidFill>
              <a:effectLst/>
              <a:latin typeface="proxima nova extrabold"/>
            </a:endParaRPr>
          </a:p>
          <a:p>
            <a:endParaRPr lang="en-NL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ED87-5C8F-E98A-BF79-28A443A4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47D7C-483C-0BEF-E6DA-C8DEC92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A070-7C2D-217C-532C-E60CFA6539B2}"/>
              </a:ext>
            </a:extLst>
          </p:cNvPr>
          <p:cNvSpPr txBox="1"/>
          <p:nvPr/>
        </p:nvSpPr>
        <p:spPr>
          <a:xfrm>
            <a:off x="228600" y="714375"/>
            <a:ext cx="6353175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Unpack the Ottawa_QC_Wokrhsop.zip file somewhere you can access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don’t have it yet, download Anaconda from </a:t>
            </a:r>
            <a:r>
              <a:rPr lang="en-US" sz="2000" u="sng" dirty="0">
                <a:solidFill>
                  <a:srgbClr val="0563C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https://www.anaconda.com/products/distribution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installed, open the Anaconda Prompt terminal (from your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searchbar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any other way) (if you have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iOS, run the code below from your regular terminal)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 (for instance with name “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CASA_workshop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”) with the command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create --name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1E5E6-5ECB-C0D4-F87B-4FC189EFEB61}"/>
              </a:ext>
            </a:extLst>
          </p:cNvPr>
          <p:cNvSpPr txBox="1"/>
          <p:nvPr/>
        </p:nvSpPr>
        <p:spPr>
          <a:xfrm>
            <a:off x="6677025" y="714375"/>
            <a:ext cx="5010150" cy="55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Activate the environment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activate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AutoNum type="arabicPeriod" startAt="6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pip using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install pip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packages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qutip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matplotlib==3.4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 Open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notebook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 Navigate to the directory you unpacked the zip file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0684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re's Law is dead, long live Moore's Law - ExtremeTech">
            <a:extLst>
              <a:ext uri="{FF2B5EF4-FFF2-40B4-BE49-F238E27FC236}">
                <a16:creationId xmlns:a16="http://schemas.microsoft.com/office/drawing/2014/main" id="{0ED408F1-BDFB-4AC1-B9A0-1ABCFC14C2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"/>
          <a:stretch/>
        </p:blipFill>
        <p:spPr bwMode="auto">
          <a:xfrm>
            <a:off x="2133599" y="1381126"/>
            <a:ext cx="5725554" cy="3531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9F5D0-A869-43C1-B6DB-2D945ED993BB}"/>
              </a:ext>
            </a:extLst>
          </p:cNvPr>
          <p:cNvSpPr txBox="1"/>
          <p:nvPr/>
        </p:nvSpPr>
        <p:spPr>
          <a:xfrm>
            <a:off x="2522504" y="5040715"/>
            <a:ext cx="43533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/>
              <a:t>Source: Ray Kurzweil, “The singularity is near, when humans transcend biology”, p.67</a:t>
            </a:r>
            <a:endParaRPr lang="x-none" sz="900" i="1" dirty="0"/>
          </a:p>
        </p:txBody>
      </p:sp>
      <p:sp>
        <p:nvSpPr>
          <p:cNvPr id="3" name="Rectangle 2"/>
          <p:cNvSpPr/>
          <p:nvPr/>
        </p:nvSpPr>
        <p:spPr>
          <a:xfrm>
            <a:off x="8151059" y="1381125"/>
            <a:ext cx="3117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/>
              </a:rPr>
              <a:t>Richard Feynman (1982): </a:t>
            </a:r>
          </a:p>
          <a:p>
            <a:r>
              <a:rPr lang="en-US" dirty="0">
                <a:solidFill>
                  <a:srgbClr val="1A1A1A"/>
                </a:solidFill>
                <a:latin typeface="Roboto"/>
              </a:rPr>
              <a:t>“</a:t>
            </a:r>
            <a:r>
              <a:rPr lang="en-US" i="1" dirty="0">
                <a:solidFill>
                  <a:srgbClr val="1A1A1A"/>
                </a:solidFill>
                <a:latin typeface="Roboto"/>
              </a:rPr>
              <a:t>to simulate quantum systems you would need to build quantum computers”</a:t>
            </a:r>
            <a:endParaRPr lang="nl-NL" i="1" dirty="0"/>
          </a:p>
        </p:txBody>
      </p:sp>
      <p:pic>
        <p:nvPicPr>
          <p:cNvPr id="2050" name="Picture 2" descr="Surely You&amp;#39;re Joking, Mr. Feynman!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46" y="3223259"/>
            <a:ext cx="1841054" cy="2686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495927" y="3212757"/>
            <a:ext cx="53911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/>
              <a:t>jasper</a:t>
            </a:r>
            <a:endParaRPr lang="nl-NL" sz="1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B991D6-D8C6-49B8-B937-BFD20054457B}"/>
              </a:ext>
            </a:extLst>
          </p:cNvPr>
          <p:cNvSpPr txBox="1">
            <a:spLocks/>
          </p:cNvSpPr>
          <p:nvPr/>
        </p:nvSpPr>
        <p:spPr>
          <a:xfrm>
            <a:off x="2286000" y="342780"/>
            <a:ext cx="7923213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History of Quantum Computing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6183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ED31-F662-4AA3-A2F2-1869C8D1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Quantum Computing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8125-B92B-4F48-8D3D-920FA613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751" y="1012770"/>
            <a:ext cx="5062037" cy="5140182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Proposed in 80s by Richard Feynman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Quantum algorithms design, early 90s</a:t>
            </a:r>
          </a:p>
          <a:p>
            <a:pPr marL="612900" lvl="2" indent="-342900"/>
            <a:r>
              <a:rPr lang="en-US" dirty="0"/>
              <a:t>Deutsch algorithm (1985)</a:t>
            </a:r>
          </a:p>
          <a:p>
            <a:pPr marL="612900" lvl="2" indent="-342900"/>
            <a:r>
              <a:rPr lang="en-US" dirty="0"/>
              <a:t>Grover’s algorithm (1996)</a:t>
            </a:r>
          </a:p>
          <a:p>
            <a:pPr marL="612900" lvl="2" indent="-342900"/>
            <a:r>
              <a:rPr lang="en-US" dirty="0"/>
              <a:t>Shor’s algorithm (1994)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dirty="0"/>
              <a:t>Quantum error correction (1996, </a:t>
            </a:r>
            <a:r>
              <a:rPr lang="en-US" dirty="0" err="1"/>
              <a:t>Knill</a:t>
            </a:r>
            <a:r>
              <a:rPr lang="en-US" dirty="0"/>
              <a:t> &amp; Laflamme)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dirty="0"/>
              <a:t>Technological advantages led to possibility of controlling quantum systems (early 2000)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dirty="0"/>
              <a:t>Noisy Intermediate Scale Quantum 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C2B2-D55F-41F2-AA3F-10A8550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573" y="6364800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B45E-717C-4730-9740-EC8592C2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7</a:t>
            </a:fld>
            <a:endParaRPr lang="en-US" dirty="0"/>
          </a:p>
        </p:txBody>
      </p:sp>
      <p:pic>
        <p:nvPicPr>
          <p:cNvPr id="39938" name="Picture 2" descr="Richard Feynman - Wikipedia">
            <a:extLst>
              <a:ext uri="{FF2B5EF4-FFF2-40B4-BE49-F238E27FC236}">
                <a16:creationId xmlns:a16="http://schemas.microsoft.com/office/drawing/2014/main" id="{2C0C9914-B437-46FD-BC8F-0A7F4625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2" y="716311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79997-1906-4033-A2FA-6F035236E964}"/>
              </a:ext>
            </a:extLst>
          </p:cNvPr>
          <p:cNvSpPr txBox="1"/>
          <p:nvPr/>
        </p:nvSpPr>
        <p:spPr>
          <a:xfrm>
            <a:off x="7296151" y="3678586"/>
            <a:ext cx="34766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2060"/>
                </a:solidFill>
                <a:latin typeface="Harding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lang="en-NL" sz="1400" i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262C8-AA13-4C05-B308-B08522CE3D14}"/>
              </a:ext>
            </a:extLst>
          </p:cNvPr>
          <p:cNvCxnSpPr>
            <a:cxnSpLocks/>
          </p:cNvCxnSpPr>
          <p:nvPr/>
        </p:nvCxnSpPr>
        <p:spPr>
          <a:xfrm>
            <a:off x="1789612" y="5693833"/>
            <a:ext cx="826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DF7EF4-5FE3-46CC-8F65-77CFBD761EF9}"/>
              </a:ext>
            </a:extLst>
          </p:cNvPr>
          <p:cNvCxnSpPr/>
          <p:nvPr/>
        </p:nvCxnSpPr>
        <p:spPr>
          <a:xfrm>
            <a:off x="178961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0EF56-E2F8-4842-9E7C-470C722D5523}"/>
              </a:ext>
            </a:extLst>
          </p:cNvPr>
          <p:cNvCxnSpPr/>
          <p:nvPr/>
        </p:nvCxnSpPr>
        <p:spPr>
          <a:xfrm>
            <a:off x="4320630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A4B48-95D2-4D59-B728-AB0F04011463}"/>
              </a:ext>
            </a:extLst>
          </p:cNvPr>
          <p:cNvCxnSpPr/>
          <p:nvPr/>
        </p:nvCxnSpPr>
        <p:spPr>
          <a:xfrm>
            <a:off x="6046652" y="569383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14C6E-036B-47B5-90B0-3783AB97317D}"/>
              </a:ext>
            </a:extLst>
          </p:cNvPr>
          <p:cNvCxnSpPr/>
          <p:nvPr/>
        </p:nvCxnSpPr>
        <p:spPr>
          <a:xfrm>
            <a:off x="736745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FAC222-D303-496A-9FF7-9C3B148D74D0}"/>
              </a:ext>
            </a:extLst>
          </p:cNvPr>
          <p:cNvSpPr txBox="1"/>
          <p:nvPr/>
        </p:nvSpPr>
        <p:spPr>
          <a:xfrm>
            <a:off x="1524001" y="5087770"/>
            <a:ext cx="271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proposal (1981)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8E11C-4BF6-4948-93F4-EDF4D4D2206C}"/>
              </a:ext>
            </a:extLst>
          </p:cNvPr>
          <p:cNvSpPr txBox="1"/>
          <p:nvPr/>
        </p:nvSpPr>
        <p:spPr>
          <a:xfrm>
            <a:off x="3292246" y="5156090"/>
            <a:ext cx="307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Algorithms (1980’s)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0F5A-2BCB-44B1-8CD8-A0DAAF087E1E}"/>
              </a:ext>
            </a:extLst>
          </p:cNvPr>
          <p:cNvSpPr txBox="1"/>
          <p:nvPr/>
        </p:nvSpPr>
        <p:spPr>
          <a:xfrm>
            <a:off x="4301589" y="5874280"/>
            <a:ext cx="358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error correction (1986)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C426-FA5A-4ABF-BFA3-E73D7074BF45}"/>
              </a:ext>
            </a:extLst>
          </p:cNvPr>
          <p:cNvSpPr txBox="1"/>
          <p:nvPr/>
        </p:nvSpPr>
        <p:spPr>
          <a:xfrm>
            <a:off x="5735327" y="5142056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realized quantum systems (2000)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CBBD40-5C07-4B5A-9919-5F3670003AAF}"/>
              </a:ext>
            </a:extLst>
          </p:cNvPr>
          <p:cNvSpPr txBox="1"/>
          <p:nvPr/>
        </p:nvSpPr>
        <p:spPr>
          <a:xfrm>
            <a:off x="9317656" y="5013568"/>
            <a:ext cx="138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Universal QC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080A4E-E0C6-45EF-8E7C-AE8C0317F279}"/>
              </a:ext>
            </a:extLst>
          </p:cNvPr>
          <p:cNvSpPr/>
          <p:nvPr/>
        </p:nvSpPr>
        <p:spPr>
          <a:xfrm>
            <a:off x="9958273" y="5322392"/>
            <a:ext cx="46595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4AACF6E-11B3-459E-B243-6E3B94E80813}"/>
              </a:ext>
            </a:extLst>
          </p:cNvPr>
          <p:cNvSpPr/>
          <p:nvPr/>
        </p:nvSpPr>
        <p:spPr>
          <a:xfrm rot="5400000">
            <a:off x="8709442" y="4710772"/>
            <a:ext cx="173900" cy="2323762"/>
          </a:xfrm>
          <a:prstGeom prst="rightBrace">
            <a:avLst>
              <a:gd name="adj1" fmla="val 34420"/>
              <a:gd name="adj2" fmla="val 5062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9E1E6-1DA1-4EF7-8323-473D0D209E46}"/>
              </a:ext>
            </a:extLst>
          </p:cNvPr>
          <p:cNvSpPr txBox="1"/>
          <p:nvPr/>
        </p:nvSpPr>
        <p:spPr>
          <a:xfrm>
            <a:off x="8525043" y="5943517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NISQ</a:t>
            </a:r>
            <a:endParaRPr lang="en-NL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NISQ era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5692" y="2602897"/>
                <a:ext cx="9221409" cy="126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Grover’s Search Algorithm : search list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time</a:t>
                </a:r>
              </a:p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Shor’s algorithm: prime factorization</a:t>
                </a:r>
              </a:p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Secure quantum communication: know if someone is listening in</a:t>
                </a:r>
                <a:endParaRPr lang="nl-NL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692" y="2602897"/>
                <a:ext cx="9221409" cy="1264705"/>
              </a:xfrm>
              <a:prstGeom prst="rect">
                <a:avLst/>
              </a:prstGeom>
              <a:blipFill>
                <a:blip r:embed="rId2"/>
                <a:stretch>
                  <a:fillRect l="-859" b="-101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692395" y="1859594"/>
            <a:ext cx="51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20000"/>
                </a:solidFill>
              </a:rPr>
              <a:t>Superposition + Entanglement =</a:t>
            </a:r>
            <a:endParaRPr lang="nl-NL" sz="2400" b="1" dirty="0">
              <a:solidFill>
                <a:srgbClr val="E20000"/>
              </a:solidFill>
            </a:endParaRPr>
          </a:p>
        </p:txBody>
      </p:sp>
      <p:pic>
        <p:nvPicPr>
          <p:cNvPr id="9" name="Picture 2" descr="Bloch spher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75" y="3898465"/>
            <a:ext cx="2072403" cy="22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8C03EEB-8858-4D39-BAAC-74375E297F25}"/>
              </a:ext>
            </a:extLst>
          </p:cNvPr>
          <p:cNvSpPr txBox="1">
            <a:spLocks/>
          </p:cNvSpPr>
          <p:nvPr/>
        </p:nvSpPr>
        <p:spPr>
          <a:xfrm>
            <a:off x="990600" y="1285201"/>
            <a:ext cx="10515600" cy="5044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2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685800" rtl="0" eaLnBrk="1" latinLnBrk="0" hangingPunct="1">
              <a:lnSpc>
                <a:spcPts val="2400"/>
              </a:lnSpc>
              <a:spcBef>
                <a:spcPts val="550"/>
              </a:spcBef>
              <a:buClr>
                <a:srgbClr val="00B05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685800" rtl="0" eaLnBrk="1" latinLnBrk="0" hangingPunct="1">
              <a:lnSpc>
                <a:spcPts val="22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10000" indent="-270000" algn="l" defTabSz="6858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What can we get from quantum computers?</a:t>
            </a:r>
            <a:endParaRPr lang="x-none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38A97-1D2E-4D88-9C33-30E9EAE3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203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NISQ era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5692" y="2602897"/>
                <a:ext cx="9221409" cy="126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Grover’s Search Algorithm : search list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time</a:t>
                </a:r>
              </a:p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Shor’s algorithm: prime factorization</a:t>
                </a:r>
              </a:p>
              <a:p>
                <a:pPr marL="380990" indent="-380990">
                  <a:buClr>
                    <a:srgbClr val="C00000"/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Secure quantum communication: know if someone is listening in</a:t>
                </a:r>
                <a:endParaRPr lang="nl-NL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692" y="2602897"/>
                <a:ext cx="9221409" cy="1264705"/>
              </a:xfrm>
              <a:prstGeom prst="rect">
                <a:avLst/>
              </a:prstGeom>
              <a:blipFill>
                <a:blip r:embed="rId2"/>
                <a:stretch>
                  <a:fillRect l="-859" b="-101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/>
          <p:cNvSpPr/>
          <p:nvPr/>
        </p:nvSpPr>
        <p:spPr>
          <a:xfrm>
            <a:off x="-294820" y="2394337"/>
            <a:ext cx="12950973" cy="1867504"/>
          </a:xfrm>
          <a:prstGeom prst="mathMultiply">
            <a:avLst/>
          </a:prstGeom>
          <a:solidFill>
            <a:srgbClr val="E2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rgbClr val="E2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3867" y="4230322"/>
            <a:ext cx="4673600" cy="12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33" dirty="0">
                <a:solidFill>
                  <a:srgbClr val="E20000"/>
                </a:solidFill>
              </a:rPr>
              <a:t>N.I.S.Q.</a:t>
            </a:r>
          </a:p>
          <a:p>
            <a:pPr algn="ctr"/>
            <a:r>
              <a:rPr lang="en-US" sz="2400" dirty="0">
                <a:solidFill>
                  <a:srgbClr val="E20000"/>
                </a:solidFill>
              </a:rPr>
              <a:t>Noisy Intermediate Scale Quantum</a:t>
            </a:r>
            <a:endParaRPr lang="nl-NL" sz="2400" dirty="0">
              <a:solidFill>
                <a:srgbClr val="E2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278" y="5637681"/>
            <a:ext cx="1180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“Quantum Computing in the NISQ era and beyond”, 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Journal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Preskill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(2018)</a:t>
            </a:r>
            <a:endParaRPr lang="nl-NL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2395" y="1859594"/>
            <a:ext cx="51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20000"/>
                </a:solidFill>
              </a:rPr>
              <a:t>Superposition + Entanglement =</a:t>
            </a:r>
            <a:endParaRPr lang="nl-NL" sz="2400" b="1" dirty="0">
              <a:solidFill>
                <a:srgbClr val="E20000"/>
              </a:solidFill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ADCBFB3-F2F2-41A8-964B-D0112F9F9297}"/>
              </a:ext>
            </a:extLst>
          </p:cNvPr>
          <p:cNvSpPr txBox="1">
            <a:spLocks/>
          </p:cNvSpPr>
          <p:nvPr/>
        </p:nvSpPr>
        <p:spPr>
          <a:xfrm>
            <a:off x="990600" y="1285201"/>
            <a:ext cx="10515600" cy="5044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2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685800" rtl="0" eaLnBrk="1" latinLnBrk="0" hangingPunct="1">
              <a:lnSpc>
                <a:spcPts val="2400"/>
              </a:lnSpc>
              <a:spcBef>
                <a:spcPts val="550"/>
              </a:spcBef>
              <a:buClr>
                <a:srgbClr val="00B05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685800" rtl="0" eaLnBrk="1" latinLnBrk="0" hangingPunct="1">
              <a:lnSpc>
                <a:spcPts val="22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10000" indent="-270000" algn="l" defTabSz="6858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What can we get from quantum computers?</a:t>
            </a:r>
            <a:endParaRPr lang="x-non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367D2-A44F-A838-7B26-4C4564512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87" y="3529684"/>
            <a:ext cx="1843357" cy="19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.potx" id="{7EB9FE6D-BC77-460B-A863-BFAC500B13E4}" vid="{F134CD82-E5D2-4C3C-8D91-5768AC37103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7863F2C74AB43BAF0D7A143277E28" ma:contentTypeVersion="14" ma:contentTypeDescription="Create a new document." ma:contentTypeScope="" ma:versionID="690911fee961337ccda0fa35b5b9810c">
  <xsd:schema xmlns:xsd="http://www.w3.org/2001/XMLSchema" xmlns:xs="http://www.w3.org/2001/XMLSchema" xmlns:p="http://schemas.microsoft.com/office/2006/metadata/properties" xmlns:ns2="2b7db30c-20be-4a22-8fab-b5f0768d21dd" xmlns:ns3="9a3ef062-72a9-467d-aa1a-ebc88df98e8f" targetNamespace="http://schemas.microsoft.com/office/2006/metadata/properties" ma:root="true" ma:fieldsID="78bc233f8710537ad4ec6894ee179a47" ns2:_="" ns3:_="">
    <xsd:import namespace="2b7db30c-20be-4a22-8fab-b5f0768d21dd"/>
    <xsd:import namespace="9a3ef062-72a9-467d-aa1a-ebc88df98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db30c-20be-4a22-8fab-b5f0768d2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ef062-72a9-467d-aa1a-ebc88df98e8f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158c3fb-44a3-48e3-bb10-113b2d5ed1e1}" ma:internalName="TaxCatchAll" ma:showField="CatchAllData" ma:web="9a3ef062-72a9-467d-aa1a-ebc88df98e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C0F94-6CB2-4154-BC5C-2B0B889909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1F3C9A-230E-474A-9EF6-2DC94D7C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7db30c-20be-4a22-8fab-b5f0768d21dd"/>
    <ds:schemaRef ds:uri="9a3ef062-72a9-467d-aa1a-ebc88df98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37765</TotalTime>
  <Words>1662</Words>
  <Application>Microsoft Office PowerPoint</Application>
  <PresentationFormat>Widescreen</PresentationFormat>
  <Paragraphs>342</Paragraphs>
  <Slides>31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Abadi</vt:lpstr>
      <vt:lpstr>Arial</vt:lpstr>
      <vt:lpstr>Calibri</vt:lpstr>
      <vt:lpstr>Cambria Math</vt:lpstr>
      <vt:lpstr>Harding</vt:lpstr>
      <vt:lpstr>proxima nova extrabold</vt:lpstr>
      <vt:lpstr>Roboto</vt:lpstr>
      <vt:lpstr>Times New Roman</vt:lpstr>
      <vt:lpstr>Wingdings</vt:lpstr>
      <vt:lpstr>TUe</vt:lpstr>
      <vt:lpstr>Quantum computing in the noisy intermediate-scale quantum (NISQ) era</vt:lpstr>
      <vt:lpstr>PowerPoint Presentation</vt:lpstr>
      <vt:lpstr>Introduction</vt:lpstr>
      <vt:lpstr>Merch available!</vt:lpstr>
      <vt:lpstr>PowerPoint Presentation</vt:lpstr>
      <vt:lpstr>PowerPoint Presentation</vt:lpstr>
      <vt:lpstr>History of Quantum Computing</vt:lpstr>
      <vt:lpstr>NISQ era</vt:lpstr>
      <vt:lpstr>NISQ era</vt:lpstr>
      <vt:lpstr>The basics of quantum computing </vt:lpstr>
      <vt:lpstr>The basics of quantum computing </vt:lpstr>
      <vt:lpstr>The basics of quantum computing </vt:lpstr>
      <vt:lpstr>I. The basics of quantum computing </vt:lpstr>
      <vt:lpstr>The basics of quantum computing </vt:lpstr>
      <vt:lpstr>The basics of quantum computing </vt:lpstr>
      <vt:lpstr>Single qubit gates</vt:lpstr>
      <vt:lpstr>Overview single qubit gates</vt:lpstr>
      <vt:lpstr>JUPYTER NOTEBOOK TIME</vt:lpstr>
      <vt:lpstr>Measuring qubit state</vt:lpstr>
      <vt:lpstr>Multiple qubit systems</vt:lpstr>
      <vt:lpstr>Multiple qubit systems</vt:lpstr>
      <vt:lpstr>Measuring two-qubit states</vt:lpstr>
      <vt:lpstr>Two-qubit gates overview</vt:lpstr>
      <vt:lpstr> Three-qubit gates overview</vt:lpstr>
      <vt:lpstr>Quantum circuit diagrams</vt:lpstr>
      <vt:lpstr>Pauli matrices</vt:lpstr>
      <vt:lpstr>Trace properties</vt:lpstr>
      <vt:lpstr>Measuring expectation values</vt:lpstr>
      <vt:lpstr>Formalisms</vt:lpstr>
      <vt:lpstr>Formalisms</vt:lpstr>
      <vt:lpstr>JUPYTER NOTEBOOK TIME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over 2 lines</dc:title>
  <dc:creator>Ven, I.M.J. van de</dc:creator>
  <cp:lastModifiedBy>Keijzer, Robert de</cp:lastModifiedBy>
  <cp:revision>84</cp:revision>
  <cp:lastPrinted>2020-09-04T14:49:03Z</cp:lastPrinted>
  <dcterms:created xsi:type="dcterms:W3CDTF">2018-07-05T14:19:45Z</dcterms:created>
  <dcterms:modified xsi:type="dcterms:W3CDTF">2023-05-29T18:57:32Z</dcterms:modified>
</cp:coreProperties>
</file>